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32" r:id="rId1"/>
  </p:sldMasterIdLst>
  <p:notesMasterIdLst>
    <p:notesMasterId r:id="rId46"/>
  </p:notesMasterIdLst>
  <p:handoutMasterIdLst>
    <p:handoutMasterId r:id="rId47"/>
  </p:handoutMasterIdLst>
  <p:sldIdLst>
    <p:sldId id="318" r:id="rId2"/>
    <p:sldId id="319" r:id="rId3"/>
    <p:sldId id="297" r:id="rId4"/>
    <p:sldId id="305" r:id="rId5"/>
    <p:sldId id="312" r:id="rId6"/>
    <p:sldId id="316" r:id="rId7"/>
    <p:sldId id="317" r:id="rId8"/>
    <p:sldId id="314" r:id="rId9"/>
    <p:sldId id="298" r:id="rId10"/>
    <p:sldId id="260" r:id="rId11"/>
    <p:sldId id="261" r:id="rId12"/>
    <p:sldId id="266" r:id="rId13"/>
    <p:sldId id="263" r:id="rId14"/>
    <p:sldId id="307" r:id="rId15"/>
    <p:sldId id="264" r:id="rId16"/>
    <p:sldId id="265" r:id="rId17"/>
    <p:sldId id="267" r:id="rId18"/>
    <p:sldId id="306" r:id="rId19"/>
    <p:sldId id="308" r:id="rId20"/>
    <p:sldId id="309" r:id="rId21"/>
    <p:sldId id="310" r:id="rId22"/>
    <p:sldId id="311" r:id="rId23"/>
    <p:sldId id="299" r:id="rId24"/>
    <p:sldId id="269" r:id="rId25"/>
    <p:sldId id="270" r:id="rId26"/>
    <p:sldId id="285" r:id="rId27"/>
    <p:sldId id="286" r:id="rId28"/>
    <p:sldId id="287" r:id="rId29"/>
    <p:sldId id="268" r:id="rId30"/>
    <p:sldId id="275" r:id="rId31"/>
    <p:sldId id="300" r:id="rId32"/>
    <p:sldId id="276" r:id="rId33"/>
    <p:sldId id="278" r:id="rId34"/>
    <p:sldId id="288" r:id="rId35"/>
    <p:sldId id="301" r:id="rId36"/>
    <p:sldId id="282" r:id="rId37"/>
    <p:sldId id="283" r:id="rId38"/>
    <p:sldId id="284" r:id="rId39"/>
    <p:sldId id="302" r:id="rId40"/>
    <p:sldId id="291" r:id="rId41"/>
    <p:sldId id="292" r:id="rId42"/>
    <p:sldId id="293" r:id="rId43"/>
    <p:sldId id="290" r:id="rId44"/>
    <p:sldId id="294"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A0"/>
    <a:srgbClr val="011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8"/>
    <p:restoredTop sz="93599"/>
  </p:normalViewPr>
  <p:slideViewPr>
    <p:cSldViewPr snapToObjects="1">
      <p:cViewPr varScale="1">
        <p:scale>
          <a:sx n="60" d="100"/>
          <a:sy n="60" d="100"/>
        </p:scale>
        <p:origin x="139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CFC6941-18AA-F04D-9669-F6C39A847DE1}" type="slidenum">
              <a:rPr lang="en-US"/>
              <a:pPr>
                <a:defRPr/>
              </a:pPr>
              <a:t>‹#›</a:t>
            </a:fld>
            <a:endParaRPr lang="en-US" dirty="0"/>
          </a:p>
        </p:txBody>
      </p:sp>
    </p:spTree>
    <p:extLst>
      <p:ext uri="{BB962C8B-B14F-4D97-AF65-F5344CB8AC3E}">
        <p14:creationId xmlns:p14="http://schemas.microsoft.com/office/powerpoint/2010/main" val="348148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9C4A19-A8D4-3F47-BBF1-7C684E7EE7BD}" type="slidenum">
              <a:rPr lang="en-US"/>
              <a:pPr>
                <a:defRPr/>
              </a:pPr>
              <a:t>‹#›</a:t>
            </a:fld>
            <a:endParaRPr lang="en-US" dirty="0"/>
          </a:p>
        </p:txBody>
      </p:sp>
    </p:spTree>
    <p:extLst>
      <p:ext uri="{BB962C8B-B14F-4D97-AF65-F5344CB8AC3E}">
        <p14:creationId xmlns:p14="http://schemas.microsoft.com/office/powerpoint/2010/main" val="82085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233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5F17CE-1E22-1343-9E03-6B0D845A98A2}" type="slidenum">
              <a:rPr lang="en-US" sz="1200"/>
              <a:pPr/>
              <a:t>24</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CC41A8-F176-024D-AD3B-F89045D584B2}" type="slidenum">
              <a:rPr lang="en-US" sz="1200"/>
              <a:pPr/>
              <a:t>25</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3B86BF-5779-F242-9E5B-41D45C6FD4A9}" type="slidenum">
              <a:rPr lang="en-US" sz="1200"/>
              <a:pPr/>
              <a:t>26</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E32DC5-6AB6-4641-BB39-E59CF838A43A}" type="slidenum">
              <a:rPr lang="en-US" sz="1200"/>
              <a:pPr/>
              <a:t>27</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A9FE76-29B8-F945-9FD8-3BA766069688}" type="slidenum">
              <a:rPr lang="en-US" sz="1200"/>
              <a:pPr/>
              <a:t>28</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4CB0FD-0FB9-454E-821F-3F8FF03B37F2}" type="slidenum">
              <a:rPr lang="en-US" sz="1200"/>
              <a:pPr/>
              <a:t>29</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C013E9-5B88-924C-9118-9F96DE03286E}" type="slidenum">
              <a:rPr lang="en-US" sz="1200"/>
              <a:pPr/>
              <a:t>30</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683470-484C-AE4C-B2D8-31AB2A9F29CF}" type="slidenum">
              <a:rPr lang="en-US" sz="1200"/>
              <a:pPr/>
              <a:t>32</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0A82F8-A800-E840-A1CD-BA0AD0FC0E1A}" type="slidenum">
              <a:rPr lang="en-US" sz="1200"/>
              <a:pPr/>
              <a:t>33</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D4C14D-193B-CF41-B73D-3EE65D39B379}" type="slidenum">
              <a:rPr lang="en-US" sz="1200"/>
              <a:pPr/>
              <a:t>34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7236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16867D-3F3B-2840-B974-227E78F3F6FB}" type="slidenum">
              <a:rPr lang="en-US" sz="1200"/>
              <a:pPr/>
              <a:t>36</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0E9DB0-9A44-0F45-8E63-6B3E54AE284A}" type="slidenum">
              <a:rPr lang="en-US" sz="1200"/>
              <a:pPr/>
              <a:t>37</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0F9AFC-A8B5-4247-A7F0-207772408B3C}" type="slidenum">
              <a:rPr lang="en-US" sz="1200"/>
              <a:pPr/>
              <a:t>38</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A42316-810C-CB4F-9F3E-314F4711065C}" type="slidenum">
              <a:rPr lang="en-US" sz="1200"/>
              <a:pPr/>
              <a:t>40</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09D458-57E2-3243-AA86-51599368065B}" type="slidenum">
              <a:rPr lang="en-US" sz="1200"/>
              <a:pPr/>
              <a:t>41</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DD14C0-5F64-C442-9847-69164990CB3E}" type="slidenum">
              <a:rPr lang="en-US" sz="1200"/>
              <a:pPr/>
              <a:t>42</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088B6B-DA47-774D-BD28-F058DC2B4383}" type="slidenum">
              <a:rPr lang="en-US" sz="1200"/>
              <a:pPr/>
              <a:t>43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9E0474-FB6E-0A4E-B110-F5F1452ECCB3}" type="slidenum">
              <a:rPr lang="en-US" sz="1200"/>
              <a:pPr/>
              <a:t>44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0B7C1-50C1-A449-8AEA-DC1B72DBEEF9}" type="slidenum">
              <a:rPr lang="en-US" sz="1200"/>
              <a:pPr/>
              <a:t>10</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B50650-D539-E34A-B53D-7F09226048C8}" type="slidenum">
              <a:rPr lang="en-US" sz="1200"/>
              <a:pPr/>
              <a:t>11</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2048E6-2B17-2F44-A2F4-9E5FECB60B24}" type="slidenum">
              <a:rPr lang="en-US" sz="1200"/>
              <a:pPr/>
              <a:t>12</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A5A06F-31C2-BC47-B3FC-06F3AF3F4C1B}" type="slidenum">
              <a:rPr lang="en-US" sz="1200"/>
              <a:pPr/>
              <a:t>13</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B280C6-4D3C-B349-9CA7-DBC02831C7D8}" type="slidenum">
              <a:rPr lang="en-US" sz="1200"/>
              <a:pPr/>
              <a:t>15</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7C4B63-A0D7-714E-A70F-649A4E01F11D}" type="slidenum">
              <a:rPr lang="en-US" sz="1200"/>
              <a:pPr/>
              <a:t>16</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E6ED3E-1723-DF40-A4DC-13937049F448}" type="slidenum">
              <a:rPr lang="en-US" sz="1200"/>
              <a:pPr/>
              <a:t>17</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CC990120-4E41-5C47-871A-D7345F908C1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A7CDFE-86D2-0647-81BA-EDB7AF53F7C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F88398-307D-DB4B-9CEB-47CC7E7A5FF3}"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B890B997-5427-804C-853C-AD5A92B52C0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414ACE-AC0A-0B46-9D3B-519A5848B7D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E1BEF674-C4BD-424A-8394-29B042A1F97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D3A08-B7B0-5247-83F7-9377A3773E8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7F0788F-8D3E-B14B-A14A-013A7C4E148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6681E7-DDB0-524E-9454-3C3D56CC0B7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2719A0-6DA6-0443-83A6-D899070F3E4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5FC8A6-42FC-D941-9B77-F61D14BC5CD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a:defRPr/>
            </a:pPr>
            <a:fld id="{D1154D36-006A-EE4D-9143-CCD831F3D0B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A1A7CDFE-86D2-0647-81BA-EDB7AF53F7C1}" type="slidenum">
              <a:rPr lang="en-US" smtClean="0"/>
              <a:pPr>
                <a:defRPr/>
              </a:pPr>
              <a:t>‹#›</a:t>
            </a:fld>
            <a:endParaRPr lang="en-US" dirty="0"/>
          </a:p>
        </p:txBody>
      </p:sp>
    </p:spTree>
    <p:extLst>
      <p:ext uri="{BB962C8B-B14F-4D97-AF65-F5344CB8AC3E}">
        <p14:creationId xmlns:p14="http://schemas.microsoft.com/office/powerpoint/2010/main" val="823977419"/>
      </p:ext>
    </p:extLst>
  </p:cSld>
  <p:clrMap bg1="dk1" tx1="lt1" bg2="dk2" tx2="lt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iltexas.org/files/athletics/forms/Concussion_Acknowledment_For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UILTraditional_No bkgrd.psd"/>
          <p:cNvPicPr>
            <a:picLocks noChangeAspect="1"/>
          </p:cNvPicPr>
          <p:nvPr/>
        </p:nvPicPr>
        <p:blipFill>
          <a:blip r:embed="rId3">
            <a:alphaModFix amt="90000"/>
            <a:extLst>
              <a:ext uri="{28A0092B-C50C-407E-A947-70E740481C1C}">
                <a14:useLocalDpi xmlns:a14="http://schemas.microsoft.com/office/drawing/2010/main" val="0"/>
              </a:ext>
            </a:extLst>
          </a:blip>
          <a:stretch>
            <a:fillRect/>
          </a:stretch>
        </p:blipFill>
        <p:spPr>
          <a:xfrm>
            <a:off x="2598092" y="858467"/>
            <a:ext cx="3947816" cy="3051161"/>
          </a:xfrm>
          <a:prstGeom prst="rect">
            <a:avLst/>
          </a:prstGeom>
          <a:ln>
            <a:noFill/>
          </a:ln>
          <a:effectLst>
            <a:outerShdw sx="1000" sy="1000" algn="tl" rotWithShape="0">
              <a:srgbClr val="333333">
                <a:alpha val="92000"/>
              </a:srgbClr>
            </a:outerShdw>
          </a:effectLst>
        </p:spPr>
      </p:pic>
      <p:sp>
        <p:nvSpPr>
          <p:cNvPr id="15" name="Rectangle 2"/>
          <p:cNvSpPr>
            <a:spLocks noGrp="1" noChangeArrowheads="1"/>
          </p:cNvSpPr>
          <p:nvPr>
            <p:ph type="ctrTitle"/>
          </p:nvPr>
        </p:nvSpPr>
        <p:spPr>
          <a:xfrm>
            <a:off x="533400" y="4114800"/>
            <a:ext cx="8382000" cy="1752600"/>
          </a:xfrm>
        </p:spPr>
        <p:txBody>
          <a:bodyPr>
            <a:noAutofit/>
          </a:bodyPr>
          <a:lstStyle/>
          <a:p>
            <a:pPr algn="ctr" eaLnBrk="1" hangingPunct="1"/>
            <a:r>
              <a:rPr lang="en-US" sz="4800" b="1" dirty="0">
                <a:solidFill>
                  <a:schemeClr val="tx1"/>
                </a:solidFill>
                <a:latin typeface="Arial Black" charset="0"/>
                <a:ea typeface="Arial Black" charset="0"/>
                <a:cs typeface="Arial Black" charset="0"/>
              </a:rPr>
              <a:t>UIL Safety Training Program</a:t>
            </a:r>
          </a:p>
        </p:txBody>
      </p:sp>
      <p:sp>
        <p:nvSpPr>
          <p:cNvPr id="16" name="Rectangle 2"/>
          <p:cNvSpPr txBox="1">
            <a:spLocks noChangeArrowheads="1"/>
          </p:cNvSpPr>
          <p:nvPr/>
        </p:nvSpPr>
        <p:spPr>
          <a:xfrm>
            <a:off x="235766" y="-439565"/>
            <a:ext cx="8382000" cy="1752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fontAlgn="auto">
              <a:spcAft>
                <a:spcPts val="0"/>
              </a:spcAft>
            </a:pPr>
            <a:endParaRPr lang="en-US" sz="5400" b="1" dirty="0">
              <a:latin typeface="Arial Black" charset="0"/>
              <a:ea typeface="Arial Black" charset="0"/>
              <a:cs typeface="Arial Black" charset="0"/>
            </a:endParaRPr>
          </a:p>
        </p:txBody>
      </p:sp>
    </p:spTree>
    <p:extLst>
      <p:ext uri="{BB962C8B-B14F-4D97-AF65-F5344CB8AC3E}">
        <p14:creationId xmlns:p14="http://schemas.microsoft.com/office/powerpoint/2010/main" val="167404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28600" y="152400"/>
            <a:ext cx="8686800" cy="10668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Reducing Head and Neck Injuries</a:t>
            </a:r>
          </a:p>
        </p:txBody>
      </p:sp>
      <p:sp>
        <p:nvSpPr>
          <p:cNvPr id="12290" name="Rectangle 3"/>
          <p:cNvSpPr>
            <a:spLocks noGrp="1" noChangeArrowheads="1"/>
          </p:cNvSpPr>
          <p:nvPr>
            <p:ph idx="1"/>
          </p:nvPr>
        </p:nvSpPr>
        <p:spPr>
          <a:xfrm>
            <a:off x="228600" y="1676400"/>
            <a:ext cx="8686800" cy="4953000"/>
          </a:xfrm>
        </p:spPr>
        <p:txBody>
          <a:bodyPr>
            <a:noAutofit/>
          </a:bodyPr>
          <a:lstStyle/>
          <a:p>
            <a:pPr>
              <a:defRPr/>
            </a:pPr>
            <a:r>
              <a:rPr lang="en-US" sz="1800" dirty="0">
                <a:solidFill>
                  <a:srgbClr val="000CA0"/>
                </a:solidFill>
                <a:latin typeface="Times New Roman" charset="0"/>
                <a:ea typeface="Times New Roman" charset="0"/>
                <a:cs typeface="Times New Roman" charset="0"/>
              </a:rPr>
              <a:t>Complete preseason physical exams and medical histories for all participants in accordance with established rules. Identify during the physical exam those athletes with a history of previous head or neck injuries. If the physician has any questions about the athlete's readiness to participate, the athlete should not be allowed to play.</a:t>
            </a:r>
          </a:p>
          <a:p>
            <a:pPr marL="0" indent="0">
              <a:buFontTx/>
              <a:buNone/>
              <a:defRPr/>
            </a:pPr>
            <a:endParaRPr lang="en-US" sz="1800" dirty="0">
              <a:solidFill>
                <a:srgbClr val="000CA0"/>
              </a:solidFill>
              <a:latin typeface="Times New Roman" charset="0"/>
              <a:ea typeface="Times New Roman" charset="0"/>
              <a:cs typeface="Times New Roman" charset="0"/>
            </a:endParaRPr>
          </a:p>
          <a:p>
            <a:pPr>
              <a:defRPr/>
            </a:pPr>
            <a:r>
              <a:rPr lang="en-US" sz="1800" dirty="0">
                <a:solidFill>
                  <a:srgbClr val="000CA0"/>
                </a:solidFill>
                <a:latin typeface="Times New Roman" charset="0"/>
                <a:ea typeface="Times New Roman" charset="0"/>
                <a:cs typeface="Times New Roman" charset="0"/>
              </a:rPr>
              <a:t>A physician should be present at all games. If it is not possible for a physician to be present at all games and practice sessions, emergency measures must be provided. The total staff should be organized in that each person will know what to do in case of head or neck injury in a game or practice. Have a plan ready and have your staff prepared to implement that plan. Prevention of further injury is the main objective.</a:t>
            </a:r>
          </a:p>
          <a:p>
            <a:pPr>
              <a:defRPr/>
            </a:pPr>
            <a:endParaRPr lang="en-US" sz="1800" dirty="0">
              <a:solidFill>
                <a:srgbClr val="000CA0"/>
              </a:solidFill>
              <a:latin typeface="Times New Roman" charset="0"/>
              <a:ea typeface="Times New Roman" charset="0"/>
              <a:cs typeface="Times New Roman" charset="0"/>
            </a:endParaRPr>
          </a:p>
          <a:p>
            <a:pPr>
              <a:defRPr/>
            </a:pPr>
            <a:r>
              <a:rPr lang="en-US" sz="1800" dirty="0">
                <a:solidFill>
                  <a:srgbClr val="000CA0"/>
                </a:solidFill>
                <a:latin typeface="Times New Roman" charset="0"/>
                <a:ea typeface="Times New Roman" charset="0"/>
                <a:cs typeface="Times New Roman" charset="0"/>
              </a:rPr>
              <a:t>Coaches and officials should discourage the players from using their heads as battering rams. The rules prohibiting spearing  and helmet-to-helmet contact should be enforced in practice and in games. The players should be taught to respect the helmet as a protective device and that the helmet should not be used as a weapon.</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37309" y="381000"/>
            <a:ext cx="8686800" cy="9144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Reducing Head and Neck Injuries</a:t>
            </a:r>
            <a:endParaRPr lang="en-US" u="sng" dirty="0">
              <a:solidFill>
                <a:srgbClr val="000CA0"/>
              </a:solidFill>
              <a:latin typeface="Times New Roman" charset="0"/>
              <a:ea typeface="Times New Roman" charset="0"/>
              <a:cs typeface="Times New Roman" charset="0"/>
            </a:endParaRPr>
          </a:p>
        </p:txBody>
      </p:sp>
      <p:sp>
        <p:nvSpPr>
          <p:cNvPr id="13314" name="Rectangle 3"/>
          <p:cNvSpPr>
            <a:spLocks noGrp="1" noChangeArrowheads="1"/>
          </p:cNvSpPr>
          <p:nvPr>
            <p:ph idx="1"/>
          </p:nvPr>
        </p:nvSpPr>
        <p:spPr>
          <a:xfrm>
            <a:off x="228600" y="1524000"/>
            <a:ext cx="8610600" cy="5029200"/>
          </a:xfrm>
        </p:spPr>
        <p:txBody>
          <a:bodyPr>
            <a:normAutofit/>
          </a:bodyPr>
          <a:lstStyle/>
          <a:p>
            <a:pPr>
              <a:defRPr/>
            </a:pPr>
            <a:r>
              <a:rPr lang="en-US" sz="2000" dirty="0">
                <a:solidFill>
                  <a:srgbClr val="000CA0"/>
                </a:solidFill>
                <a:latin typeface="Times New Roman" charset="0"/>
                <a:ea typeface="Times New Roman" charset="0"/>
                <a:cs typeface="Times New Roman" charset="0"/>
              </a:rPr>
              <a:t>Coaches should drill the athletes in the proper execution of the fundamentals of football skills, particularly blocking and tackling. </a:t>
            </a:r>
            <a:r>
              <a:rPr lang="en-US" sz="2000" b="1" u="sng" dirty="0">
                <a:solidFill>
                  <a:srgbClr val="000CA0"/>
                </a:solidFill>
                <a:latin typeface="Times New Roman" charset="0"/>
                <a:ea typeface="Times New Roman" charset="0"/>
                <a:cs typeface="Times New Roman" charset="0"/>
              </a:rPr>
              <a:t>Keep the head out of football!</a:t>
            </a:r>
          </a:p>
          <a:p>
            <a:pPr marL="0" indent="0">
              <a:buFontTx/>
              <a:buNone/>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All coaches, physicians, and trainers should take special care to see that each player's equipment is properly fitted, particularly the helmet.</a:t>
            </a:r>
          </a:p>
          <a:p>
            <a:pPr>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Strict enforcement of the rules of the game by both coaches and officials may help reduce serious injuries.</a:t>
            </a:r>
          </a:p>
          <a:p>
            <a:pPr>
              <a:defRPr/>
            </a:pPr>
            <a:endParaRPr lang="en-US" sz="800" dirty="0">
              <a:solidFill>
                <a:srgbClr val="000CA0"/>
              </a:solidFill>
              <a:latin typeface="Times New Roman" charset="0"/>
              <a:ea typeface="Times New Roman" charset="0"/>
              <a:cs typeface="Times New Roman" charset="0"/>
            </a:endParaRPr>
          </a:p>
          <a:p>
            <a:pPr>
              <a:defRPr/>
            </a:pPr>
            <a:r>
              <a:rPr lang="en-US" sz="2000" dirty="0">
                <a:solidFill>
                  <a:srgbClr val="000CA0"/>
                </a:solidFill>
                <a:latin typeface="Times New Roman" charset="0"/>
                <a:ea typeface="Times New Roman" charset="0"/>
                <a:cs typeface="Times New Roman" charset="0"/>
              </a:rPr>
              <a:t>When a player has experienced or shown signs of head trauma (loss of consciousness, visual disturbances, headache, inability to walk correctly, obvious disorientation, memory loss) they should receive immediate medical attention and should not be allowed to return to practice or game without permission from the proper medical authorities.</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828800" y="10668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52400" y="219740"/>
            <a:ext cx="8839200" cy="1066800"/>
          </a:xfrm>
        </p:spPr>
        <p:txBody>
          <a:bodyPr>
            <a:normAutofit/>
          </a:bodyPr>
          <a:lstStyle/>
          <a:p>
            <a:pPr algn="ctr" eaLnBrk="1" hangingPunct="1"/>
            <a:r>
              <a:rPr lang="en-US" b="1" u="sng" dirty="0">
                <a:solidFill>
                  <a:srgbClr val="000CA0"/>
                </a:solidFill>
                <a:latin typeface="Times New Roman" charset="0"/>
                <a:ea typeface="Times New Roman" charset="0"/>
                <a:cs typeface="Times New Roman" charset="0"/>
              </a:rPr>
              <a:t>Definition of Concussion</a:t>
            </a:r>
            <a:endParaRPr lang="en-US" u="sng" dirty="0">
              <a:solidFill>
                <a:srgbClr val="000CA0"/>
              </a:solidFill>
              <a:latin typeface="Times New Roman" charset="0"/>
              <a:ea typeface="Times New Roman" charset="0"/>
              <a:cs typeface="Times New Roman" charset="0"/>
            </a:endParaRPr>
          </a:p>
        </p:txBody>
      </p:sp>
      <p:sp>
        <p:nvSpPr>
          <p:cNvPr id="29698" name="Rectangle 3"/>
          <p:cNvSpPr>
            <a:spLocks noGrp="1" noChangeArrowheads="1"/>
          </p:cNvSpPr>
          <p:nvPr>
            <p:ph idx="1"/>
          </p:nvPr>
        </p:nvSpPr>
        <p:spPr>
          <a:xfrm>
            <a:off x="342900" y="1456660"/>
            <a:ext cx="8458200" cy="5410200"/>
          </a:xfrm>
        </p:spPr>
        <p:txBody>
          <a:bodyPr>
            <a:noAutofit/>
          </a:bodyPr>
          <a:lstStyle/>
          <a:p>
            <a:pPr marL="0" indent="0">
              <a:buFontTx/>
              <a:buNone/>
            </a:pPr>
            <a:r>
              <a:rPr lang="en-US" sz="2000" dirty="0">
                <a:solidFill>
                  <a:srgbClr val="000CA0"/>
                </a:solidFill>
                <a:latin typeface="Times New Roman" charset="0"/>
                <a:ea typeface="Times New Roman" charset="0"/>
                <a:cs typeface="Times New Roman" charset="0"/>
              </a:rPr>
              <a:t>There are numerous definitions of concussion available in medical literature as well as in the previously noted “guidelines” developed by the various state organizations. </a:t>
            </a:r>
          </a:p>
          <a:p>
            <a:pPr marL="0" indent="0">
              <a:lnSpc>
                <a:spcPct val="80000"/>
              </a:lnSpc>
              <a:buFontTx/>
              <a:buNone/>
            </a:pPr>
            <a:endParaRPr lang="en-US" sz="9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The feature universally expressed across definitions is that concussion 1) is the result of a physical, traumatic force to the head and 2) that force is sufficient to produce altered brain function which may last for a variable duration of time. For the purpose of this program the definition presented in Chapter 38, Sub Chapter D of the Texas Education Code is considered appropriate:</a:t>
            </a:r>
            <a:r>
              <a:rPr lang="en-US" sz="800" dirty="0">
                <a:solidFill>
                  <a:srgbClr val="000CA0"/>
                </a:solidFill>
                <a:latin typeface="Times New Roman" charset="0"/>
                <a:ea typeface="Times New Roman" charset="0"/>
                <a:cs typeface="Times New Roman" charset="0"/>
              </a:rPr>
              <a:t> </a:t>
            </a:r>
          </a:p>
          <a:p>
            <a:pPr marL="0" indent="0">
              <a:lnSpc>
                <a:spcPct val="80000"/>
              </a:lnSpc>
              <a:buFontTx/>
              <a:buNone/>
            </a:pPr>
            <a:r>
              <a:rPr lang="en-US" sz="2000" dirty="0">
                <a:solidFill>
                  <a:srgbClr val="000CA0"/>
                </a:solidFill>
                <a:latin typeface="Times New Roman" charset="0"/>
                <a:ea typeface="Times New Roman" charset="0"/>
                <a:cs typeface="Times New Roman" charset="0"/>
              </a:rPr>
              <a:t>"Concussion" means a complex pathophysiological process affecting the brain caused by a traumatic physical force or impact to the head or body, which may:        </a:t>
            </a:r>
          </a:p>
          <a:p>
            <a:pPr marL="0" indent="0">
              <a:buNone/>
            </a:pPr>
            <a:r>
              <a:rPr lang="en-US" sz="2000" dirty="0">
                <a:solidFill>
                  <a:srgbClr val="000CA0"/>
                </a:solidFill>
                <a:latin typeface="Times New Roman" charset="0"/>
                <a:ea typeface="Times New Roman" charset="0"/>
                <a:cs typeface="Times New Roman" charset="0"/>
              </a:rPr>
              <a:t>	(A)  include temporary or prolonged altered brain function resulting in    	physical, cognitive, or emotional symptoms or altered sleep patterns; 	and</a:t>
            </a:r>
          </a:p>
          <a:p>
            <a:pPr marL="0" indent="0">
              <a:buNone/>
            </a:pPr>
            <a:r>
              <a:rPr lang="en-US" sz="2000" dirty="0">
                <a:solidFill>
                  <a:srgbClr val="000CA0"/>
                </a:solidFill>
                <a:latin typeface="Times New Roman" charset="0"/>
                <a:ea typeface="Times New Roman" charset="0"/>
                <a:cs typeface="Times New Roman" charset="0"/>
              </a:rPr>
              <a:t>	(B)  involve loss of consciousness.</a:t>
            </a:r>
          </a:p>
        </p:txBody>
      </p:sp>
      <p:pic>
        <p:nvPicPr>
          <p:cNvPr id="4" name="Picture 3"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76200"/>
            <a:ext cx="8839200" cy="914400"/>
          </a:xfrm>
        </p:spPr>
        <p:txBody>
          <a:bodyPr>
            <a:noAutofit/>
          </a:bodyPr>
          <a:lstStyle/>
          <a:p>
            <a:r>
              <a:rPr lang="en-US" b="1" u="sng" dirty="0" err="1">
                <a:solidFill>
                  <a:srgbClr val="000CA0"/>
                </a:solidFill>
                <a:latin typeface="Times New Roman" charset="0"/>
                <a:ea typeface="Times New Roman" charset="0"/>
                <a:cs typeface="Times New Roman" charset="0"/>
              </a:rPr>
              <a:t>COncussion</a:t>
            </a:r>
            <a:r>
              <a:rPr lang="en-US" b="1" u="sng" dirty="0">
                <a:solidFill>
                  <a:srgbClr val="000CA0"/>
                </a:solidFill>
                <a:latin typeface="Times New Roman" charset="0"/>
                <a:ea typeface="Times New Roman" charset="0"/>
                <a:cs typeface="Times New Roman" charset="0"/>
              </a:rPr>
              <a:t> Symptoms &amp; Signs</a:t>
            </a:r>
          </a:p>
        </p:txBody>
      </p:sp>
      <p:sp>
        <p:nvSpPr>
          <p:cNvPr id="32770" name="Rectangle 3"/>
          <p:cNvSpPr>
            <a:spLocks noGrp="1" noChangeArrowheads="1"/>
          </p:cNvSpPr>
          <p:nvPr>
            <p:ph idx="1"/>
          </p:nvPr>
        </p:nvSpPr>
        <p:spPr>
          <a:xfrm>
            <a:off x="228600" y="990600"/>
            <a:ext cx="8686800" cy="5562600"/>
          </a:xfrm>
        </p:spPr>
        <p:txBody>
          <a:bodyPr>
            <a:normAutofit/>
          </a:bodyPr>
          <a:lstStyle/>
          <a:p>
            <a:pPr marL="0" indent="0">
              <a:lnSpc>
                <a:spcPct val="90000"/>
              </a:lnSpc>
              <a:buFontTx/>
              <a:buNone/>
            </a:pPr>
            <a:r>
              <a:rPr lang="en-US" sz="2000" dirty="0">
                <a:solidFill>
                  <a:srgbClr val="000CA0"/>
                </a:solidFill>
                <a:latin typeface="Times New Roman" charset="0"/>
                <a:ea typeface="Times New Roman" charset="0"/>
                <a:cs typeface="Times New Roman" charset="0"/>
              </a:rPr>
              <a:t>Concussion can produce a wide variety of symptoms that should be familiar to those having responsibility for the well being of student-athletes engaged in competitive sports in Texas. </a:t>
            </a:r>
          </a:p>
          <a:p>
            <a:pPr marL="0" indent="0">
              <a:lnSpc>
                <a:spcPct val="90000"/>
              </a:lnSpc>
              <a:buFontTx/>
              <a:buNone/>
            </a:pPr>
            <a:endParaRPr lang="en-US" sz="2000" dirty="0">
              <a:solidFill>
                <a:srgbClr val="000CA0"/>
              </a:solidFill>
              <a:latin typeface="Times New Roman" charset="0"/>
              <a:ea typeface="Times New Roman" charset="0"/>
              <a:cs typeface="Times New Roman" charset="0"/>
            </a:endParaRPr>
          </a:p>
          <a:p>
            <a:pPr marL="0" indent="0">
              <a:lnSpc>
                <a:spcPct val="90000"/>
              </a:lnSpc>
              <a:buFontTx/>
              <a:buNone/>
            </a:pPr>
            <a:r>
              <a:rPr lang="en-US" sz="2000" dirty="0">
                <a:solidFill>
                  <a:srgbClr val="000CA0"/>
                </a:solidFill>
                <a:latin typeface="Times New Roman" charset="0"/>
                <a:ea typeface="Times New Roman" charset="0"/>
                <a:cs typeface="Times New Roman" charset="0"/>
              </a:rPr>
              <a:t>Symptoms reported by athletes may include: headache; nausea; balance problems or dizziness; double or fuzzy vision; sensitivity to light or noise; feeling sluggish; feeling foggy or groggy; concentration or memory problems; confusion. </a:t>
            </a:r>
          </a:p>
          <a:p>
            <a:pPr marL="0" indent="0">
              <a:lnSpc>
                <a:spcPct val="90000"/>
              </a:lnSpc>
              <a:buFontTx/>
              <a:buNone/>
            </a:pPr>
            <a:r>
              <a:rPr lang="en-US" sz="2000" dirty="0">
                <a:solidFill>
                  <a:srgbClr val="000CA0"/>
                </a:solidFill>
                <a:latin typeface="Times New Roman" charset="0"/>
                <a:ea typeface="Times New Roman" charset="0"/>
                <a:cs typeface="Times New Roman" charset="0"/>
              </a:rPr>
              <a: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Signs observed by parents, friends, teachers or coaches may include: appears dazed or stunned; is confused about what to do; forgets plays; is unsure of game, score or opponent; moves clumsily; answers questions slowly; loses consciousness; shows behavior or personality changes; can’t recall events prior to hit; can’t recall events after hit.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 </a:t>
            </a:r>
          </a:p>
          <a:p>
            <a:pPr marL="0" indent="0">
              <a:lnSpc>
                <a:spcPct val="90000"/>
              </a:lnSpc>
              <a:buFontTx/>
              <a:buNone/>
            </a:pPr>
            <a:r>
              <a:rPr lang="en-US" sz="2000" dirty="0">
                <a:solidFill>
                  <a:srgbClr val="000CA0"/>
                </a:solidFill>
                <a:latin typeface="Times New Roman" charset="0"/>
                <a:ea typeface="Times New Roman" charset="0"/>
                <a:cs typeface="Times New Roman" charset="0"/>
              </a:rPr>
              <a:t>Any one or group of symptoms may appear immediately and be temporary, or delayed and long lasting. The appearance of any one of these symptoms should alert the responsible personnel to the possibility of concussion. </a:t>
            </a:r>
          </a:p>
          <a:p>
            <a:pPr marL="0" indent="0" eaLnBrk="1" hangingPunct="1">
              <a:lnSpc>
                <a:spcPct val="90000"/>
              </a:lnSpc>
              <a:buFontTx/>
              <a:buNone/>
            </a:pPr>
            <a:endParaRPr lang="en-US" sz="2000" dirty="0">
              <a:solidFill>
                <a:srgbClr val="231F20"/>
              </a:solidFill>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B2F4B2A2-F589-CD45-A477-ECFE1037F830}"/>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1"/>
          <p:cNvSpPr>
            <a:spLocks noGrp="1"/>
          </p:cNvSpPr>
          <p:nvPr>
            <p:ph type="title"/>
          </p:nvPr>
        </p:nvSpPr>
        <p:spPr>
          <a:xfrm>
            <a:off x="304800" y="152400"/>
            <a:ext cx="8686800" cy="685800"/>
          </a:xfrm>
        </p:spPr>
        <p:txBody>
          <a:bodyPr>
            <a:normAutofit fontScale="90000"/>
          </a:bodyPr>
          <a:lstStyle/>
          <a:p>
            <a:br>
              <a:rPr lang="en-US" sz="4400" b="1" dirty="0">
                <a:latin typeface="Times New Roman" charset="0"/>
                <a:ea typeface="Times New Roman" charset="0"/>
                <a:cs typeface="Times New Roman" charset="0"/>
              </a:rPr>
            </a:br>
            <a:r>
              <a:rPr lang="en-US" sz="4400" b="1" u="sng" dirty="0">
                <a:solidFill>
                  <a:srgbClr val="000CA0"/>
                </a:solidFill>
                <a:latin typeface="Times New Roman" charset="0"/>
                <a:ea typeface="Times New Roman" charset="0"/>
                <a:cs typeface="Times New Roman" charset="0"/>
              </a:rPr>
              <a:t>Concussion Oversight Team </a:t>
            </a:r>
            <a:br>
              <a:rPr lang="en-US" sz="3200" dirty="0">
                <a:latin typeface="Arial" charset="0"/>
                <a:ea typeface="ＭＳ Ｐゴシック" charset="0"/>
                <a:cs typeface="ＭＳ Ｐゴシック" charset="0"/>
              </a:rPr>
            </a:br>
            <a:endParaRPr lang="en-US" sz="3200" dirty="0">
              <a:latin typeface="Arial" charset="0"/>
              <a:ea typeface="ＭＳ Ｐゴシック" charset="0"/>
              <a:cs typeface="ＭＳ Ｐゴシック" charset="0"/>
            </a:endParaRPr>
          </a:p>
        </p:txBody>
      </p:sp>
      <p:sp>
        <p:nvSpPr>
          <p:cNvPr id="31746" name="Content Placeholder 2"/>
          <p:cNvSpPr>
            <a:spLocks noGrp="1"/>
          </p:cNvSpPr>
          <p:nvPr>
            <p:ph idx="1"/>
          </p:nvPr>
        </p:nvSpPr>
        <p:spPr>
          <a:xfrm>
            <a:off x="228600" y="1143000"/>
            <a:ext cx="8763000" cy="5486400"/>
          </a:xfrm>
        </p:spPr>
        <p:txBody>
          <a:bodyPr>
            <a:noAutofit/>
          </a:bodyPr>
          <a:lstStyle/>
          <a:p>
            <a:pPr marL="0" indent="0">
              <a:lnSpc>
                <a:spcPct val="90000"/>
              </a:lnSpc>
              <a:buFontTx/>
              <a:buNone/>
            </a:pPr>
            <a:r>
              <a:rPr lang="en-US" sz="1800" b="1" dirty="0">
                <a:solidFill>
                  <a:srgbClr val="000CA0"/>
                </a:solidFill>
                <a:latin typeface="Times New Roman" charset="0"/>
                <a:ea typeface="Times New Roman" charset="0"/>
                <a:cs typeface="Times New Roman" charset="0"/>
              </a:rPr>
              <a:t>Concussion Oversight Team (COT):</a:t>
            </a:r>
            <a:endParaRPr lang="en-US" sz="1800" dirty="0">
              <a:solidFill>
                <a:srgbClr val="000CA0"/>
              </a:solidFill>
              <a:latin typeface="Times New Roman" charset="0"/>
              <a:ea typeface="Times New Roman" charset="0"/>
              <a:cs typeface="Times New Roman" charset="0"/>
            </a:endParaRPr>
          </a:p>
          <a:p>
            <a:pPr marL="0" indent="0">
              <a:lnSpc>
                <a:spcPct val="90000"/>
              </a:lnSpc>
              <a:buFontTx/>
              <a:buNone/>
            </a:pPr>
            <a:r>
              <a:rPr lang="en-US" sz="1300" dirty="0">
                <a:solidFill>
                  <a:srgbClr val="000CA0"/>
                </a:solidFill>
                <a:latin typeface="Times New Roman" charset="0"/>
                <a:ea typeface="Times New Roman" charset="0"/>
                <a:cs typeface="Times New Roman" charset="0"/>
              </a:rPr>
              <a:t>According to TEC Section 38.153:</a:t>
            </a:r>
          </a:p>
          <a:p>
            <a:pPr marL="0" indent="0">
              <a:lnSpc>
                <a:spcPct val="90000"/>
              </a:lnSpc>
              <a:buFontTx/>
              <a:buNone/>
            </a:pPr>
            <a:r>
              <a:rPr lang="en-US" sz="1300" dirty="0">
                <a:solidFill>
                  <a:srgbClr val="000CA0"/>
                </a:solidFill>
                <a:latin typeface="Times New Roman" charset="0"/>
                <a:ea typeface="Times New Roman" charset="0"/>
                <a:cs typeface="Times New Roman" charset="0"/>
              </a:rPr>
              <a:t>‘The governing body of each school district and open-enrollment charter school with students enrolled who participate in an interscholastic athletic activity shall appoint or approve a concussion oversight team.       </a:t>
            </a:r>
          </a:p>
          <a:p>
            <a:pPr marL="0" indent="0">
              <a:lnSpc>
                <a:spcPct val="90000"/>
              </a:lnSpc>
              <a:buFontTx/>
              <a:buNone/>
            </a:pPr>
            <a:r>
              <a:rPr lang="en-US" sz="1300" dirty="0">
                <a:solidFill>
                  <a:srgbClr val="000CA0"/>
                </a:solidFill>
                <a:latin typeface="Times New Roman" charset="0"/>
                <a:ea typeface="Times New Roman" charset="0"/>
                <a:cs typeface="Times New Roman" charset="0"/>
              </a:rPr>
              <a:t>Each concussion oversight team shall establish a return-to-play protocol, based on peer-reviewed scientific evidence, for a student's return to interscholastic athletics practice or competition following the force or impact believed to have caused a concussion.’</a:t>
            </a:r>
          </a:p>
          <a:p>
            <a:pPr marL="0" indent="0">
              <a:lnSpc>
                <a:spcPct val="90000"/>
              </a:lnSpc>
              <a:buFontTx/>
              <a:buNone/>
            </a:pPr>
            <a:r>
              <a:rPr lang="en-US" sz="1300" b="1" dirty="0">
                <a:solidFill>
                  <a:srgbClr val="000CA0"/>
                </a:solidFill>
                <a:latin typeface="Times New Roman" charset="0"/>
                <a:ea typeface="Times New Roman" charset="0"/>
                <a:cs typeface="Times New Roman" charset="0"/>
              </a:rPr>
              <a:t>According to TEC Section 38.154:</a:t>
            </a:r>
            <a:endParaRPr lang="en-US" sz="1300" dirty="0">
              <a:solidFill>
                <a:srgbClr val="000CA0"/>
              </a:solidFill>
              <a:latin typeface="Times New Roman" charset="0"/>
              <a:ea typeface="Times New Roman" charset="0"/>
              <a:cs typeface="Times New Roman" charset="0"/>
            </a:endParaRPr>
          </a:p>
          <a:p>
            <a:pPr marL="0" indent="0">
              <a:lnSpc>
                <a:spcPct val="90000"/>
              </a:lnSpc>
              <a:buFontTx/>
              <a:buNone/>
            </a:pPr>
            <a:r>
              <a:rPr lang="en-US" sz="1300" dirty="0">
                <a:solidFill>
                  <a:srgbClr val="000CA0"/>
                </a:solidFill>
                <a:latin typeface="Times New Roman" charset="0"/>
                <a:ea typeface="Times New Roman" charset="0"/>
                <a:cs typeface="Times New Roman" charset="0"/>
              </a:rPr>
              <a:t>CONCUSSION OVERSIGHT TEAM: MEMBERSHIP. </a:t>
            </a:r>
          </a:p>
          <a:p>
            <a:pPr marL="0" indent="0">
              <a:lnSpc>
                <a:spcPct val="90000"/>
              </a:lnSpc>
              <a:buFontTx/>
              <a:buNone/>
            </a:pPr>
            <a:r>
              <a:rPr lang="en-US" sz="1300" dirty="0">
                <a:solidFill>
                  <a:srgbClr val="000CA0"/>
                </a:solidFill>
                <a:latin typeface="Times New Roman" charset="0"/>
                <a:ea typeface="Times New Roman" charset="0"/>
                <a:cs typeface="Times New Roman" charset="0"/>
              </a:rPr>
              <a:t>(a)  Each concussion oversight team must include at least one physician and, to the greatest extent practicable, considering factors including the population of the metropolitan statistical area in which the school district or open-enrollment charter school is located, district or charter school student enrollment, and the availability of and access to licensed health care professionals in the district or charter school area, must also include one or more of the following:</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(1)  an athletic trainer;</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(2)  an advanced practice nurse;</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(3)  a neuropsychologist; or</a:t>
            </a:r>
          </a:p>
          <a:p>
            <a:pPr marL="400050" lvl="1" indent="0">
              <a:lnSpc>
                <a:spcPct val="90000"/>
              </a:lnSpc>
              <a:buFontTx/>
              <a:buNone/>
            </a:pPr>
            <a:r>
              <a:rPr lang="en-US" sz="1300" dirty="0">
                <a:solidFill>
                  <a:srgbClr val="000CA0"/>
                </a:solidFill>
                <a:latin typeface="Times New Roman" charset="0"/>
                <a:ea typeface="Times New Roman" charset="0"/>
                <a:cs typeface="Times New Roman" charset="0"/>
              </a:rPr>
              <a:t>(4)  a physician assistant.</a:t>
            </a:r>
          </a:p>
          <a:p>
            <a:pPr marL="0" indent="0">
              <a:lnSpc>
                <a:spcPct val="90000"/>
              </a:lnSpc>
              <a:buFontTx/>
              <a:buNone/>
            </a:pPr>
            <a:r>
              <a:rPr lang="en-US" sz="1300" dirty="0">
                <a:solidFill>
                  <a:srgbClr val="000CA0"/>
                </a:solidFill>
                <a:latin typeface="Times New Roman" charset="0"/>
                <a:ea typeface="Times New Roman" charset="0"/>
                <a:cs typeface="Times New Roman" charset="0"/>
              </a:rPr>
              <a:t>(b) If a school district or open-enrollment charter school employs an athletic trainer, the athletic trainer must be a member of the district or charter school concussion oversight team.</a:t>
            </a:r>
          </a:p>
          <a:p>
            <a:pPr marL="0" indent="0">
              <a:lnSpc>
                <a:spcPct val="90000"/>
              </a:lnSpc>
              <a:buFontTx/>
              <a:buNone/>
            </a:pPr>
            <a:r>
              <a:rPr lang="en-US" sz="1300" dirty="0">
                <a:solidFill>
                  <a:srgbClr val="000CA0"/>
                </a:solidFill>
                <a:latin typeface="Times New Roman" charset="0"/>
                <a:ea typeface="Times New Roman" charset="0"/>
                <a:cs typeface="Times New Roman" charset="0"/>
              </a:rPr>
              <a:t>(b-1) If a school district or open-enrollment charter school employs a school nurse, the school nurse may be a member of the district or charter school concussion oversight team if requested by the school nurse.</a:t>
            </a:r>
          </a:p>
          <a:p>
            <a:pPr marL="0" indent="0">
              <a:lnSpc>
                <a:spcPct val="90000"/>
              </a:lnSpc>
              <a:buFontTx/>
              <a:buNone/>
            </a:pPr>
            <a:r>
              <a:rPr lang="en-US" sz="1300" dirty="0">
                <a:solidFill>
                  <a:srgbClr val="000CA0"/>
                </a:solidFill>
                <a:latin typeface="Times New Roman" charset="0"/>
                <a:ea typeface="Times New Roman" charset="0"/>
                <a:cs typeface="Times New Roman" charset="0"/>
              </a:rPr>
              <a:t>(c) Each member of the concussion oversight team must have had training in the evaluation, treatment, and oversight of concussions at the time of appointment or approval as a member of the team.</a:t>
            </a:r>
          </a:p>
        </p:txBody>
      </p:sp>
      <p:pic>
        <p:nvPicPr>
          <p:cNvPr id="4" name="Picture 3" descr="UILTraditional_No bkgrd.psd">
            <a:extLst>
              <a:ext uri="{FF2B5EF4-FFF2-40B4-BE49-F238E27FC236}">
                <a16:creationId xmlns:a16="http://schemas.microsoft.com/office/drawing/2014/main" id="{235223B5-4DDB-1748-83A3-408905C456B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152400"/>
            <a:ext cx="8686800" cy="1066800"/>
          </a:xfrm>
        </p:spPr>
        <p:txBody>
          <a:bodyPr>
            <a:noAutofit/>
          </a:bodyPr>
          <a:lstStyle/>
          <a:p>
            <a:pPr algn="ctr"/>
            <a:r>
              <a:rPr lang="en-US" sz="3200" b="1" u="sng" dirty="0">
                <a:solidFill>
                  <a:srgbClr val="000CA0"/>
                </a:solidFill>
                <a:latin typeface="Times New Roman" charset="0"/>
                <a:ea typeface="Times New Roman" charset="0"/>
                <a:cs typeface="Times New Roman" charset="0"/>
              </a:rPr>
              <a:t>Response to Suspected Concussion</a:t>
            </a:r>
            <a:endParaRPr lang="en-US" sz="3200" u="sng" dirty="0">
              <a:solidFill>
                <a:srgbClr val="000CA0"/>
              </a:solidFill>
              <a:latin typeface="Times New Roman" charset="0"/>
              <a:ea typeface="Times New Roman" charset="0"/>
              <a:cs typeface="Times New Roman" charset="0"/>
            </a:endParaRPr>
          </a:p>
        </p:txBody>
      </p:sp>
      <p:sp>
        <p:nvSpPr>
          <p:cNvPr id="34818" name="Rectangle 3"/>
          <p:cNvSpPr>
            <a:spLocks noGrp="1" noChangeArrowheads="1"/>
          </p:cNvSpPr>
          <p:nvPr>
            <p:ph idx="1"/>
          </p:nvPr>
        </p:nvSpPr>
        <p:spPr>
          <a:xfrm>
            <a:off x="228600" y="990600"/>
            <a:ext cx="8686800" cy="5715000"/>
          </a:xfrm>
        </p:spPr>
        <p:txBody>
          <a:bodyPr>
            <a:noAutofit/>
          </a:bodyPr>
          <a:lstStyle/>
          <a:p>
            <a:pPr marL="0" indent="0">
              <a:buFontTx/>
              <a:buNone/>
            </a:pPr>
            <a:r>
              <a:rPr lang="en-US" sz="1600" dirty="0">
                <a:solidFill>
                  <a:srgbClr val="000CA0"/>
                </a:solidFill>
                <a:latin typeface="Times New Roman" charset="0"/>
                <a:ea typeface="Times New Roman" charset="0"/>
                <a:cs typeface="Times New Roman" charset="0"/>
              </a:rPr>
              <a:t>According to section 38.156 of the Texas Education Code (TEC), a student ‘shall be removed from an interscholastic athletics practice or competition immediately if one of the following persons believes the student might have sustained a concussion during the practice or competition:         </a:t>
            </a:r>
          </a:p>
          <a:p>
            <a:pPr marL="800100" lvl="2" indent="0">
              <a:buFontTx/>
              <a:buNone/>
            </a:pPr>
            <a:r>
              <a:rPr lang="en-US" sz="1600" dirty="0">
                <a:solidFill>
                  <a:srgbClr val="000CA0"/>
                </a:solidFill>
                <a:latin typeface="Times New Roman" charset="0"/>
                <a:ea typeface="Times New Roman" charset="0"/>
                <a:cs typeface="Times New Roman" charset="0"/>
              </a:rPr>
              <a:t>(1) a coach;</a:t>
            </a:r>
          </a:p>
          <a:p>
            <a:pPr marL="800100" lvl="2" indent="0">
              <a:buFontTx/>
              <a:buNone/>
            </a:pPr>
            <a:r>
              <a:rPr lang="en-US" sz="1600" dirty="0">
                <a:solidFill>
                  <a:srgbClr val="000CA0"/>
                </a:solidFill>
                <a:latin typeface="Times New Roman" charset="0"/>
                <a:ea typeface="Times New Roman" charset="0"/>
                <a:cs typeface="Times New Roman" charset="0"/>
              </a:rPr>
              <a:t>(2) a physician;</a:t>
            </a:r>
          </a:p>
          <a:p>
            <a:pPr marL="800100" lvl="2" indent="0">
              <a:buFontTx/>
              <a:buNone/>
            </a:pPr>
            <a:r>
              <a:rPr lang="en-US" sz="1600" dirty="0">
                <a:solidFill>
                  <a:srgbClr val="000CA0"/>
                </a:solidFill>
                <a:latin typeface="Times New Roman" charset="0"/>
                <a:ea typeface="Times New Roman" charset="0"/>
                <a:cs typeface="Times New Roman" charset="0"/>
              </a:rPr>
              <a:t>(3) a licensed health care professional;</a:t>
            </a:r>
          </a:p>
          <a:p>
            <a:pPr marL="800100" lvl="2" indent="0">
              <a:buFontTx/>
              <a:buNone/>
            </a:pPr>
            <a:r>
              <a:rPr lang="en-US" sz="1600" dirty="0">
                <a:solidFill>
                  <a:srgbClr val="000CA0"/>
                </a:solidFill>
                <a:latin typeface="Times New Roman" charset="0"/>
                <a:ea typeface="Times New Roman" charset="0"/>
                <a:cs typeface="Times New Roman" charset="0"/>
              </a:rPr>
              <a:t>(4) a person licensed under Chapter 201 or 453, Occupations Code; or</a:t>
            </a:r>
          </a:p>
          <a:p>
            <a:pPr marL="800100" lvl="2" indent="0">
              <a:buFontTx/>
              <a:buNone/>
            </a:pPr>
            <a:r>
              <a:rPr lang="en-US" sz="1600" dirty="0">
                <a:solidFill>
                  <a:srgbClr val="000CA0"/>
                </a:solidFill>
                <a:latin typeface="Times New Roman" charset="0"/>
                <a:ea typeface="Times New Roman" charset="0"/>
                <a:cs typeface="Times New Roman" charset="0"/>
              </a:rPr>
              <a:t>(5) a school nurse</a:t>
            </a:r>
          </a:p>
          <a:p>
            <a:pPr marL="800100" lvl="2" indent="0">
              <a:buFontTx/>
              <a:buNone/>
            </a:pPr>
            <a:r>
              <a:rPr lang="en-US" sz="1600" dirty="0">
                <a:solidFill>
                  <a:srgbClr val="000CA0"/>
                </a:solidFill>
                <a:latin typeface="Times New Roman" charset="0"/>
                <a:ea typeface="Times New Roman" charset="0"/>
                <a:cs typeface="Times New Roman" charset="0"/>
              </a:rPr>
              <a:t>(6) the student's parent or guardian or another person with</a:t>
            </a:r>
          </a:p>
          <a:p>
            <a:pPr marL="800100" lvl="2" indent="0">
              <a:buFontTx/>
              <a:buNone/>
            </a:pPr>
            <a:r>
              <a:rPr lang="en-US" sz="1600" dirty="0">
                <a:solidFill>
                  <a:srgbClr val="000CA0"/>
                </a:solidFill>
                <a:latin typeface="Times New Roman" charset="0"/>
                <a:ea typeface="Times New Roman" charset="0"/>
                <a:cs typeface="Times New Roman" charset="0"/>
              </a:rPr>
              <a:t>legal authority to make medical decisions for the student.</a:t>
            </a:r>
          </a:p>
          <a:p>
            <a:pPr marL="0" indent="0">
              <a:buFontTx/>
              <a:buNone/>
            </a:pPr>
            <a:r>
              <a:rPr lang="en-US" sz="1600" dirty="0">
                <a:solidFill>
                  <a:srgbClr val="000CA0"/>
                </a:solidFill>
                <a:latin typeface="Times New Roman" charset="0"/>
                <a:ea typeface="Times New Roman" charset="0"/>
                <a:cs typeface="Times New Roman" charset="0"/>
              </a:rPr>
              <a:t>If a student-athlete demonstrates signs or symptoms consistent with concussion, follow the “Heads Up” 4-Step Action Plan:</a:t>
            </a:r>
          </a:p>
          <a:p>
            <a:pPr lvl="1">
              <a:buFont typeface="Arial" charset="0"/>
              <a:buChar char="•"/>
            </a:pPr>
            <a:r>
              <a:rPr lang="en-US" sz="1600" dirty="0">
                <a:solidFill>
                  <a:srgbClr val="000CA0"/>
                </a:solidFill>
                <a:latin typeface="Times New Roman" charset="0"/>
                <a:ea typeface="Times New Roman" charset="0"/>
                <a:cs typeface="Times New Roman" charset="0"/>
              </a:rPr>
              <a:t>The student-athlete shall be immediately removed from game/practice as noted above.</a:t>
            </a:r>
          </a:p>
          <a:p>
            <a:pPr lvl="1">
              <a:buFont typeface="Arial" charset="0"/>
              <a:buChar char="•"/>
            </a:pPr>
            <a:r>
              <a:rPr lang="en-US" sz="1600" dirty="0">
                <a:solidFill>
                  <a:srgbClr val="000CA0"/>
                </a:solidFill>
                <a:latin typeface="Times New Roman" charset="0"/>
                <a:ea typeface="Times New Roman" charset="0"/>
                <a:cs typeface="Times New Roman" charset="0"/>
              </a:rPr>
              <a:t>Have the student-athlete evaluated by an appropriate health care professional as soon as practicable.</a:t>
            </a:r>
          </a:p>
          <a:p>
            <a:pPr lvl="1">
              <a:buFont typeface="Arial" charset="0"/>
              <a:buChar char="•"/>
            </a:pPr>
            <a:r>
              <a:rPr lang="en-US" sz="1600" dirty="0">
                <a:solidFill>
                  <a:srgbClr val="000CA0"/>
                </a:solidFill>
                <a:latin typeface="Times New Roman" charset="0"/>
                <a:ea typeface="Times New Roman" charset="0"/>
                <a:cs typeface="Times New Roman" charset="0"/>
              </a:rPr>
              <a:t>Inform the student-athletes parent or guardian about the possible concussion and give them information on concussion.</a:t>
            </a:r>
          </a:p>
          <a:p>
            <a:pPr lvl="1">
              <a:buFont typeface="Arial" charset="0"/>
              <a:buChar char="•"/>
            </a:pPr>
            <a:r>
              <a:rPr lang="en-US" sz="1600" dirty="0">
                <a:solidFill>
                  <a:srgbClr val="000CA0"/>
                </a:solidFill>
                <a:latin typeface="Times New Roman" charset="0"/>
                <a:ea typeface="Times New Roman" charset="0"/>
                <a:cs typeface="Times New Roman" charset="0"/>
              </a:rPr>
              <a:t>If it is determined that a concussion has occurred, the student-athlete shall not be allowed to return to participation that day regardless of how quickly the signs or symptoms of the concussion resolve and shall be kept from activity until a physician indicates they are symptom free and gives clearance to return to activity as described below. A coach of an interscholastic athletics team may not authorize a student’s return to play.</a:t>
            </a:r>
          </a:p>
        </p:txBody>
      </p:sp>
      <p:pic>
        <p:nvPicPr>
          <p:cNvPr id="4" name="Picture 3" descr="UILTraditional_No bkgrd.psd">
            <a:extLst>
              <a:ext uri="{FF2B5EF4-FFF2-40B4-BE49-F238E27FC236}">
                <a16:creationId xmlns:a16="http://schemas.microsoft.com/office/drawing/2014/main" id="{28949794-4B7E-864B-9F00-130A6321688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 y="152400"/>
            <a:ext cx="8839200" cy="914400"/>
          </a:xfrm>
        </p:spPr>
        <p:txBody>
          <a:bodyPr>
            <a:noAutofit/>
          </a:bodyPr>
          <a:lstStyle/>
          <a:p>
            <a:pPr algn="ctr"/>
            <a:r>
              <a:rPr lang="en-US" sz="3400" b="1" u="sng" dirty="0">
                <a:solidFill>
                  <a:srgbClr val="000CA0"/>
                </a:solidFill>
                <a:latin typeface="Times New Roman" charset="0"/>
                <a:ea typeface="Times New Roman" charset="0"/>
                <a:cs typeface="Times New Roman" charset="0"/>
              </a:rPr>
              <a:t>Return to Activity/Play Following Concussion</a:t>
            </a:r>
            <a:endParaRPr lang="en-US" sz="3400" u="sng" dirty="0">
              <a:solidFill>
                <a:srgbClr val="000CA0"/>
              </a:solidFill>
              <a:latin typeface="Times New Roman" charset="0"/>
              <a:ea typeface="Times New Roman" charset="0"/>
              <a:cs typeface="Times New Roman" charset="0"/>
            </a:endParaRPr>
          </a:p>
        </p:txBody>
      </p:sp>
      <p:sp>
        <p:nvSpPr>
          <p:cNvPr id="36866" name="Rectangle 3"/>
          <p:cNvSpPr>
            <a:spLocks noGrp="1" noChangeArrowheads="1"/>
          </p:cNvSpPr>
          <p:nvPr>
            <p:ph idx="1"/>
          </p:nvPr>
        </p:nvSpPr>
        <p:spPr>
          <a:xfrm>
            <a:off x="228600" y="1447800"/>
            <a:ext cx="8686800" cy="5181600"/>
          </a:xfrm>
        </p:spPr>
        <p:txBody>
          <a:bodyPr>
            <a:noAutofit/>
          </a:bodyPr>
          <a:lstStyle/>
          <a:p>
            <a:pPr marL="0" indent="0">
              <a:buFontTx/>
              <a:buNone/>
            </a:pPr>
            <a:r>
              <a:rPr lang="en-US" sz="1800" dirty="0">
                <a:solidFill>
                  <a:srgbClr val="000CA0"/>
                </a:solidFill>
                <a:latin typeface="Times New Roman" charset="0"/>
                <a:ea typeface="Times New Roman" charset="0"/>
                <a:cs typeface="Times New Roman" charset="0"/>
              </a:rPr>
              <a:t>According to section 38.157 of the Texas Education Code (TEC):</a:t>
            </a:r>
          </a:p>
          <a:p>
            <a:pPr marL="0" indent="0">
              <a:buFontTx/>
              <a:buNone/>
            </a:pPr>
            <a:r>
              <a:rPr lang="en-US" sz="1800" dirty="0">
                <a:solidFill>
                  <a:srgbClr val="000CA0"/>
                </a:solidFill>
                <a:latin typeface="Times New Roman" charset="0"/>
                <a:ea typeface="Times New Roman" charset="0"/>
                <a:cs typeface="Times New Roman" charset="0"/>
              </a:rPr>
              <a:t>‘A student removed from an interscholastic athletics practice or competition under TEC Section 38.156 (suspected of having a concussion) may not be permitted to practice or compete again following the force or impact believed to have caused the concussion until:                </a:t>
            </a:r>
          </a:p>
          <a:p>
            <a:pPr marL="400050" lvl="1" indent="0">
              <a:buFontTx/>
              <a:buNone/>
            </a:pPr>
            <a:r>
              <a:rPr lang="en-US" sz="1800" dirty="0">
                <a:solidFill>
                  <a:srgbClr val="000CA0"/>
                </a:solidFill>
                <a:latin typeface="Times New Roman" charset="0"/>
                <a:ea typeface="Times New Roman" charset="0"/>
                <a:cs typeface="Times New Roman" charset="0"/>
              </a:rPr>
              <a:t>(1)  the student has been evaluated; using established medical protocols based on peer-reviewed scientific evidence, by a treating physician chosen by the student or the student's parent or guardian or another person with legal authority to make medical decisions for the student;       </a:t>
            </a:r>
          </a:p>
          <a:p>
            <a:pPr marL="400050" lvl="1" indent="0">
              <a:buFontTx/>
              <a:buNone/>
            </a:pPr>
            <a:r>
              <a:rPr lang="en-US" sz="1800" dirty="0">
                <a:solidFill>
                  <a:srgbClr val="000CA0"/>
                </a:solidFill>
                <a:latin typeface="Times New Roman" charset="0"/>
                <a:ea typeface="Times New Roman" charset="0"/>
                <a:cs typeface="Times New Roman" charset="0"/>
              </a:rPr>
              <a:t>         </a:t>
            </a:r>
          </a:p>
          <a:p>
            <a:pPr marL="400050" lvl="1" indent="0">
              <a:buFontTx/>
              <a:buNone/>
            </a:pPr>
            <a:r>
              <a:rPr lang="en-US" sz="1800" dirty="0">
                <a:solidFill>
                  <a:srgbClr val="000CA0"/>
                </a:solidFill>
                <a:latin typeface="Times New Roman" charset="0"/>
                <a:ea typeface="Times New Roman" charset="0"/>
                <a:cs typeface="Times New Roman" charset="0"/>
              </a:rPr>
              <a:t>(2) the student has successfully completed each requirement of the return-to-play protocol established under TEC Section 38.153 necessary for the student to return to play;           </a:t>
            </a:r>
          </a:p>
          <a:p>
            <a:pPr marL="400050" lvl="1" indent="0">
              <a:buFontTx/>
              <a:buNone/>
            </a:pPr>
            <a:r>
              <a:rPr lang="en-US" sz="1800" dirty="0">
                <a:solidFill>
                  <a:srgbClr val="000CA0"/>
                </a:solidFill>
                <a:latin typeface="Times New Roman" charset="0"/>
                <a:ea typeface="Times New Roman" charset="0"/>
                <a:cs typeface="Times New Roman" charset="0"/>
              </a:rPr>
              <a:t>     </a:t>
            </a:r>
          </a:p>
          <a:p>
            <a:pPr marL="400050" lvl="1" indent="0">
              <a:buFontTx/>
              <a:buNone/>
            </a:pPr>
            <a:r>
              <a:rPr lang="en-US" sz="1800" dirty="0">
                <a:solidFill>
                  <a:srgbClr val="000CA0"/>
                </a:solidFill>
                <a:latin typeface="Times New Roman" charset="0"/>
                <a:ea typeface="Times New Roman" charset="0"/>
                <a:cs typeface="Times New Roman" charset="0"/>
              </a:rPr>
              <a:t>(3) the treating physician has provided a written statement indicating that, in the physician's professional judgment, it is safe for the student to return to play; and  </a:t>
            </a:r>
            <a:r>
              <a:rPr lang="en-US" sz="1800" dirty="0">
                <a:latin typeface="Times New Roman" charset="0"/>
                <a:ea typeface="Times New Roman" charset="0"/>
                <a:cs typeface="Times New Roman" charset="0"/>
              </a:rPr>
              <a:t>              </a:t>
            </a:r>
          </a:p>
        </p:txBody>
      </p:sp>
      <p:pic>
        <p:nvPicPr>
          <p:cNvPr id="4" name="Picture 3" descr="UILTraditional_No bkgrd.psd">
            <a:extLst>
              <a:ext uri="{FF2B5EF4-FFF2-40B4-BE49-F238E27FC236}">
                <a16:creationId xmlns:a16="http://schemas.microsoft.com/office/drawing/2014/main" id="{465F8DFD-98A4-8B44-9220-0969DE23B34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80703" y="179100"/>
            <a:ext cx="8839200" cy="1066800"/>
          </a:xfrm>
        </p:spPr>
        <p:txBody>
          <a:bodyPr>
            <a:noAutofit/>
          </a:bodyPr>
          <a:lstStyle/>
          <a:p>
            <a:pPr algn="ctr"/>
            <a:r>
              <a:rPr lang="en-US" sz="3400" b="1" u="sng" dirty="0">
                <a:solidFill>
                  <a:srgbClr val="000CA0"/>
                </a:solidFill>
                <a:latin typeface="Times New Roman" charset="0"/>
                <a:ea typeface="Times New Roman" charset="0"/>
                <a:cs typeface="Times New Roman" charset="0"/>
              </a:rPr>
              <a:t>Return to Activity/Play Following Concussion</a:t>
            </a:r>
            <a:endParaRPr lang="en-US" sz="3400" u="sng" dirty="0">
              <a:solidFill>
                <a:srgbClr val="000CA0"/>
              </a:solidFill>
              <a:latin typeface="Arial" charset="0"/>
              <a:ea typeface="ＭＳ Ｐゴシック" charset="0"/>
              <a:cs typeface="ＭＳ Ｐゴシック" charset="0"/>
            </a:endParaRPr>
          </a:p>
        </p:txBody>
      </p:sp>
      <p:sp>
        <p:nvSpPr>
          <p:cNvPr id="38914" name="Rectangle 3"/>
          <p:cNvSpPr>
            <a:spLocks noGrp="1" noChangeArrowheads="1"/>
          </p:cNvSpPr>
          <p:nvPr>
            <p:ph idx="1"/>
          </p:nvPr>
        </p:nvSpPr>
        <p:spPr>
          <a:xfrm>
            <a:off x="0" y="1066800"/>
            <a:ext cx="9144000" cy="5791200"/>
          </a:xfrm>
        </p:spPr>
        <p:txBody>
          <a:bodyPr/>
          <a:lstStyle/>
          <a:p>
            <a:pPr eaLnBrk="1" hangingPunct="1">
              <a:lnSpc>
                <a:spcPct val="90000"/>
              </a:lnSpc>
              <a:buFontTx/>
              <a:buNone/>
            </a:pPr>
            <a:r>
              <a:rPr lang="en-US" sz="2000">
                <a:latin typeface="Arial" charset="0"/>
                <a:ea typeface="ＭＳ Ｐゴシック" charset="0"/>
                <a:cs typeface="ＭＳ Ｐゴシック" charset="0"/>
              </a:rPr>
              <a:t>    </a:t>
            </a:r>
          </a:p>
        </p:txBody>
      </p:sp>
      <p:sp>
        <p:nvSpPr>
          <p:cNvPr id="38915" name="TextBox 2"/>
          <p:cNvSpPr txBox="1">
            <a:spLocks noChangeArrowheads="1"/>
          </p:cNvSpPr>
          <p:nvPr/>
        </p:nvSpPr>
        <p:spPr bwMode="auto">
          <a:xfrm>
            <a:off x="152400" y="1425000"/>
            <a:ext cx="88392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000CA0"/>
                </a:solidFill>
                <a:latin typeface="Times New Roman" charset="0"/>
                <a:ea typeface="Times New Roman" charset="0"/>
                <a:cs typeface="Times New Roman" charset="0"/>
              </a:rPr>
              <a:t>(4) the student and the student's parent or guardian or another person with legal authority to make medical decisions for the student: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(A) have acknowledged that the student has completed the requirements of the return-to-play protocol necessary for the student to return to play;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(B) have provided the treating physician's written statement under Subdivision (3) to the person responsible for compliance with the return-to-play protocol under Subsection (c) and the person who has supervisory responsibilities under Subsection (c); and                      </a:t>
            </a:r>
          </a:p>
          <a:p>
            <a:pPr lvl="1"/>
            <a:endParaRPr lang="en-US" sz="1600" dirty="0">
              <a:solidFill>
                <a:srgbClr val="000CA0"/>
              </a:solidFill>
              <a:latin typeface="Times New Roman" charset="0"/>
              <a:ea typeface="Times New Roman" charset="0"/>
              <a:cs typeface="Times New Roman" charset="0"/>
            </a:endParaRPr>
          </a:p>
          <a:p>
            <a:pPr lvl="1"/>
            <a:r>
              <a:rPr lang="en-US" sz="1600" dirty="0">
                <a:solidFill>
                  <a:srgbClr val="000CA0"/>
                </a:solidFill>
                <a:latin typeface="Times New Roman" charset="0"/>
                <a:ea typeface="Times New Roman" charset="0"/>
                <a:cs typeface="Times New Roman" charset="0"/>
              </a:rPr>
              <a:t>(C) have signed a consent form indicating that the person signing:                            </a:t>
            </a:r>
          </a:p>
          <a:p>
            <a:pPr lvl="2"/>
            <a:r>
              <a:rPr lang="en-US" sz="1600" dirty="0">
                <a:solidFill>
                  <a:srgbClr val="000CA0"/>
                </a:solidFill>
                <a:latin typeface="Times New Roman" charset="0"/>
                <a:ea typeface="Times New Roman" charset="0"/>
                <a:cs typeface="Times New Roman" charset="0"/>
              </a:rPr>
              <a:t>(</a:t>
            </a:r>
            <a:r>
              <a:rPr lang="en-US" sz="1600" dirty="0" err="1">
                <a:solidFill>
                  <a:srgbClr val="000CA0"/>
                </a:solidFill>
                <a:latin typeface="Times New Roman" charset="0"/>
                <a:ea typeface="Times New Roman" charset="0"/>
                <a:cs typeface="Times New Roman" charset="0"/>
              </a:rPr>
              <a:t>i</a:t>
            </a:r>
            <a:r>
              <a:rPr lang="en-US" sz="1600" dirty="0">
                <a:solidFill>
                  <a:srgbClr val="000CA0"/>
                </a:solidFill>
                <a:latin typeface="Times New Roman" charset="0"/>
                <a:ea typeface="Times New Roman" charset="0"/>
                <a:cs typeface="Times New Roman" charset="0"/>
              </a:rPr>
              <a:t>) has been informed concerning and consents to the student participating in returning to play in accordance with the return-to-play protocol;                            </a:t>
            </a:r>
          </a:p>
          <a:p>
            <a:pPr lvl="2"/>
            <a:r>
              <a:rPr lang="en-US" sz="1600" dirty="0">
                <a:solidFill>
                  <a:srgbClr val="000CA0"/>
                </a:solidFill>
                <a:latin typeface="Times New Roman" charset="0"/>
                <a:ea typeface="Times New Roman" charset="0"/>
                <a:cs typeface="Times New Roman" charset="0"/>
              </a:rPr>
              <a:t>(ii) understands the risks associated with the student returning to play and will comply with any ongoing requirements in the return-to-play protocol;                            </a:t>
            </a:r>
          </a:p>
          <a:p>
            <a:pPr lvl="2"/>
            <a:r>
              <a:rPr lang="en-US" sz="1600" dirty="0">
                <a:solidFill>
                  <a:srgbClr val="000CA0"/>
                </a:solidFill>
                <a:latin typeface="Times New Roman" charset="0"/>
                <a:ea typeface="Times New Roman" charset="0"/>
                <a:cs typeface="Times New Roman" charset="0"/>
              </a:rPr>
              <a:t>(iii) consents to the disclosure to appropriate persons, consistent with the Health Insurance Portability and Accountability Act of 1996 (Pub. L. No. 104-191), of the treating physician's written statement under Subdivision (3) and, if any, the return-to-play recommendations of the treating physician; and                            </a:t>
            </a:r>
          </a:p>
          <a:p>
            <a:pPr lvl="2"/>
            <a:r>
              <a:rPr lang="en-US" sz="1600" dirty="0">
                <a:solidFill>
                  <a:srgbClr val="000CA0"/>
                </a:solidFill>
                <a:latin typeface="Times New Roman" charset="0"/>
                <a:ea typeface="Times New Roman" charset="0"/>
                <a:cs typeface="Times New Roman" charset="0"/>
              </a:rPr>
              <a:t>(iv) understands the immunity provisions under TEC Section 38.159.’</a:t>
            </a:r>
          </a:p>
          <a:p>
            <a:pPr lvl="2"/>
            <a:r>
              <a:rPr lang="en-US" sz="1600" dirty="0"/>
              <a:t> </a:t>
            </a:r>
          </a:p>
          <a:p>
            <a:endParaRPr lang="en-US" sz="1600" dirty="0"/>
          </a:p>
        </p:txBody>
      </p:sp>
      <p:pic>
        <p:nvPicPr>
          <p:cNvPr id="5" name="Picture 4" descr="UILTraditional_No bkgrd.psd">
            <a:extLst>
              <a:ext uri="{FF2B5EF4-FFF2-40B4-BE49-F238E27FC236}">
                <a16:creationId xmlns:a16="http://schemas.microsoft.com/office/drawing/2014/main" id="{7AAEB121-E37B-C14B-A56A-CC2E920CD09A}"/>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p:cNvSpPr>
            <a:spLocks noGrp="1"/>
          </p:cNvSpPr>
          <p:nvPr>
            <p:ph type="title"/>
          </p:nvPr>
        </p:nvSpPr>
        <p:spPr>
          <a:xfrm>
            <a:off x="228600" y="152400"/>
            <a:ext cx="8686800" cy="1143000"/>
          </a:xfrm>
        </p:spPr>
        <p:txBody>
          <a:bodyPr>
            <a:noAutofit/>
          </a:bodyPr>
          <a:lstStyle/>
          <a:p>
            <a:pPr algn="ctr"/>
            <a:r>
              <a:rPr lang="en-US" sz="3400" b="1" u="sng" dirty="0">
                <a:solidFill>
                  <a:srgbClr val="000CA0"/>
                </a:solidFill>
                <a:latin typeface="Times New Roman" charset="0"/>
                <a:ea typeface="Times New Roman" charset="0"/>
                <a:cs typeface="Times New Roman" charset="0"/>
              </a:rPr>
              <a:t>Guidelines for Safely Resuming Participation</a:t>
            </a:r>
          </a:p>
        </p:txBody>
      </p:sp>
      <p:sp>
        <p:nvSpPr>
          <p:cNvPr id="40962" name="Content Placeholder 2"/>
          <p:cNvSpPr>
            <a:spLocks noGrp="1"/>
          </p:cNvSpPr>
          <p:nvPr>
            <p:ph idx="1"/>
          </p:nvPr>
        </p:nvSpPr>
        <p:spPr>
          <a:xfrm>
            <a:off x="228600" y="1600200"/>
            <a:ext cx="8686800" cy="5029200"/>
          </a:xfrm>
        </p:spPr>
        <p:txBody>
          <a:bodyPr>
            <a:normAutofit/>
          </a:bodyPr>
          <a:lstStyle/>
          <a:p>
            <a:r>
              <a:rPr lang="en-US" sz="1800" dirty="0">
                <a:solidFill>
                  <a:srgbClr val="000CA0"/>
                </a:solidFill>
                <a:latin typeface="Times New Roman" charset="0"/>
                <a:ea typeface="Times New Roman" charset="0"/>
                <a:cs typeface="Times New Roman" charset="0"/>
              </a:rPr>
              <a:t>TEC section 38.155 requires the UIL to provide guidelines for safely resuming participation in an athletic activity following a concussion. TEC 38.153 indicates that: ‘Each concussion oversight team shall establish a return-to-play protocol, based on peer-reviewed scientific evidence, for a student's return to interscholastic athletics practice or competition following the force or impact believed to have caused a concussion.’</a:t>
            </a:r>
          </a:p>
          <a:p>
            <a:pPr>
              <a:buFontTx/>
              <a:buNone/>
            </a:pPr>
            <a:endParaRPr lang="en-US" sz="1800" dirty="0">
              <a:solidFill>
                <a:srgbClr val="000CA0"/>
              </a:solidFill>
              <a:latin typeface="Times New Roman" charset="0"/>
              <a:ea typeface="Times New Roman" charset="0"/>
              <a:cs typeface="Times New Roman" charset="0"/>
            </a:endParaRPr>
          </a:p>
          <a:p>
            <a:r>
              <a:rPr lang="en-US" sz="1800" dirty="0">
                <a:solidFill>
                  <a:srgbClr val="000CA0"/>
                </a:solidFill>
                <a:latin typeface="Times New Roman" charset="0"/>
                <a:ea typeface="Times New Roman" charset="0"/>
                <a:cs typeface="Times New Roman" charset="0"/>
              </a:rPr>
              <a:t>A student athlete, if it is believed that they might have sustained a concussion, shall not return to practice or competition until the student athlete has been evaluated and cleared in writing by his or her treating physician and all other notice and consent requirements have been met. From that point, the student athlete must satisfactorily complete the protocol established by the school district’s or charter school’s Concussion Oversight Team.</a:t>
            </a:r>
          </a:p>
          <a:p>
            <a:pPr>
              <a:buFontTx/>
              <a:buNone/>
            </a:pPr>
            <a:endParaRPr lang="en-US" sz="1800" dirty="0">
              <a:solidFill>
                <a:srgbClr val="000CA0"/>
              </a:solidFill>
              <a:latin typeface="Times New Roman" charset="0"/>
              <a:ea typeface="Times New Roman" charset="0"/>
              <a:cs typeface="Times New Roman" charset="0"/>
            </a:endParaRPr>
          </a:p>
          <a:p>
            <a:r>
              <a:rPr lang="en-US" sz="1800" dirty="0">
                <a:solidFill>
                  <a:srgbClr val="000CA0"/>
                </a:solidFill>
                <a:latin typeface="Times New Roman" charset="0"/>
                <a:ea typeface="Times New Roman" charset="0"/>
                <a:cs typeface="Times New Roman" charset="0"/>
              </a:rPr>
              <a:t>The current ‘peer reviewed scientific evidence’ suggests that, after complying with the clearance, notice and consent requirements noted above, a ‘step-by-step’ return to play protocol that includes a progressive exercise component is indicated for high school participants.</a:t>
            </a:r>
          </a:p>
        </p:txBody>
      </p:sp>
      <p:pic>
        <p:nvPicPr>
          <p:cNvPr id="4" name="Picture 3" descr="UILTraditional_No bkgrd.psd">
            <a:extLst>
              <a:ext uri="{FF2B5EF4-FFF2-40B4-BE49-F238E27FC236}">
                <a16:creationId xmlns:a16="http://schemas.microsoft.com/office/drawing/2014/main" id="{A40BD7D3-8FE0-574F-B936-BA5ABB755BDB}"/>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p:cNvSpPr>
            <a:spLocks noGrp="1"/>
          </p:cNvSpPr>
          <p:nvPr>
            <p:ph type="title"/>
          </p:nvPr>
        </p:nvSpPr>
        <p:spPr>
          <a:xfrm>
            <a:off x="304800" y="228600"/>
            <a:ext cx="8458200" cy="838200"/>
          </a:xfrm>
        </p:spPr>
        <p:txBody>
          <a:bodyPr>
            <a:normAutofit/>
          </a:bodyPr>
          <a:lstStyle/>
          <a:p>
            <a:pPr algn="ctr"/>
            <a:r>
              <a:rPr lang="en-US" b="1" u="sng" dirty="0">
                <a:solidFill>
                  <a:srgbClr val="000CA0"/>
                </a:solidFill>
                <a:latin typeface="Times New Roman" charset="0"/>
                <a:ea typeface="Times New Roman" charset="0"/>
                <a:cs typeface="Times New Roman" charset="0"/>
              </a:rPr>
              <a:t>WHO IS </a:t>
            </a:r>
            <a:r>
              <a:rPr lang="en-US" b="1" u="sng" dirty="0" err="1">
                <a:solidFill>
                  <a:srgbClr val="000CA0"/>
                </a:solidFill>
                <a:latin typeface="Times New Roman" charset="0"/>
                <a:ea typeface="Times New Roman" charset="0"/>
                <a:cs typeface="Times New Roman" charset="0"/>
              </a:rPr>
              <a:t>ResponsiblE</a:t>
            </a:r>
            <a:r>
              <a:rPr lang="en-US" b="1" u="sng" dirty="0">
                <a:solidFill>
                  <a:srgbClr val="000CA0"/>
                </a:solidFill>
                <a:latin typeface="Times New Roman" charset="0"/>
                <a:ea typeface="Times New Roman" charset="0"/>
                <a:cs typeface="Times New Roman" charset="0"/>
              </a:rPr>
              <a:t>?</a:t>
            </a:r>
            <a:endParaRPr lang="en-US" u="sng" dirty="0">
              <a:solidFill>
                <a:srgbClr val="000CA0"/>
              </a:solidFill>
              <a:latin typeface="Times New Roman" charset="0"/>
              <a:ea typeface="Times New Roman" charset="0"/>
              <a:cs typeface="Times New Roman" charset="0"/>
            </a:endParaRPr>
          </a:p>
        </p:txBody>
      </p:sp>
      <p:sp>
        <p:nvSpPr>
          <p:cNvPr id="41986" name="Content Placeholder 2"/>
          <p:cNvSpPr>
            <a:spLocks noGrp="1"/>
          </p:cNvSpPr>
          <p:nvPr>
            <p:ph idx="1"/>
          </p:nvPr>
        </p:nvSpPr>
        <p:spPr>
          <a:xfrm>
            <a:off x="304800" y="1447800"/>
            <a:ext cx="8610600" cy="5181600"/>
          </a:xfrm>
        </p:spPr>
        <p:txBody>
          <a:bodyPr>
            <a:normAutofit lnSpcReduction="10000"/>
          </a:bodyPr>
          <a:lstStyle/>
          <a:p>
            <a:pPr marL="0" indent="0">
              <a:buFontTx/>
              <a:buNone/>
            </a:pPr>
            <a:r>
              <a:rPr lang="en-US" sz="2000" dirty="0">
                <a:solidFill>
                  <a:srgbClr val="000CA0"/>
                </a:solidFill>
                <a:latin typeface="Times New Roman" charset="0"/>
                <a:ea typeface="Times New Roman" charset="0"/>
                <a:cs typeface="Times New Roman" charset="0"/>
              </a:rPr>
              <a:t>At every activity under the jurisdiction of the UIL in which the activity involved carries a potential risk for concussion, there should be a designated individual who is responsible for identifying student-athletes with symptoms of concussion injuries. </a:t>
            </a:r>
          </a:p>
          <a:p>
            <a:pPr marL="0" indent="0">
              <a:buFontTx/>
              <a:buNone/>
            </a:pPr>
            <a:endParaRPr lang="en-US" sz="20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That individual should be a physician or an advanced practice nurse, athletic trainer, neuropsychologist, or physician assistant, as defined in TEC section 38.151, with appropriate training in the recognition and management of concussion in athletes. In the event that such an individual is not available, a supervising adult approved by the school district with appropriate training in the recognition of the signs and symptoms of a concussion in athletes could serve in that capacity. </a:t>
            </a:r>
          </a:p>
          <a:p>
            <a:pPr marL="0" indent="0">
              <a:buFontTx/>
              <a:buNone/>
            </a:pPr>
            <a:endParaRPr lang="en-US" sz="2000" dirty="0">
              <a:solidFill>
                <a:srgbClr val="000CA0"/>
              </a:solidFill>
              <a:latin typeface="Times New Roman" charset="0"/>
              <a:ea typeface="Times New Roman" charset="0"/>
              <a:cs typeface="Times New Roman" charset="0"/>
            </a:endParaRPr>
          </a:p>
          <a:p>
            <a:pPr marL="0" indent="0">
              <a:buFontTx/>
              <a:buNone/>
            </a:pPr>
            <a:r>
              <a:rPr lang="en-US" sz="2000" dirty="0">
                <a:solidFill>
                  <a:srgbClr val="000CA0"/>
                </a:solidFill>
                <a:latin typeface="Times New Roman" charset="0"/>
                <a:ea typeface="Times New Roman" charset="0"/>
                <a:cs typeface="Times New Roman" charset="0"/>
              </a:rPr>
              <a:t>When a licensed athletic trainer is available such an individual would be the appropriate designated person to assume this role. The individual responsible for determining the presence of the symptoms of a concussion is also responsible for creating the appropriate documentation related to the injury event. </a:t>
            </a:r>
          </a:p>
          <a:p>
            <a:pPr marL="0" indent="0">
              <a:buFontTx/>
              <a:buNone/>
            </a:pPr>
            <a:endParaRPr lang="en-US" sz="18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649D566C-A9B9-B147-A903-E4D00E3D4E34}"/>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UILTraditional_No bkgrd.psd"/>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
        <p:nvSpPr>
          <p:cNvPr id="2" name="Rectangle 1"/>
          <p:cNvSpPr/>
          <p:nvPr/>
        </p:nvSpPr>
        <p:spPr>
          <a:xfrm>
            <a:off x="2667000" y="240238"/>
            <a:ext cx="3657600" cy="707886"/>
          </a:xfrm>
          <a:prstGeom prst="rect">
            <a:avLst/>
          </a:prstGeom>
        </p:spPr>
        <p:txBody>
          <a:bodyPr wrap="square">
            <a:spAutoFit/>
          </a:bodyPr>
          <a:lstStyle/>
          <a:p>
            <a:pPr algn="ctr"/>
            <a:r>
              <a:rPr lang="en-US" sz="4000" b="1" u="sng" dirty="0">
                <a:solidFill>
                  <a:srgbClr val="002D89"/>
                </a:solidFill>
                <a:latin typeface="Times" pitchFamily="2" charset="0"/>
                <a:ea typeface="Times New Roman" charset="0"/>
                <a:cs typeface="Times New Roman" charset="0"/>
              </a:rPr>
              <a:t>AGENDA</a:t>
            </a:r>
          </a:p>
        </p:txBody>
      </p:sp>
      <p:sp>
        <p:nvSpPr>
          <p:cNvPr id="4" name="TextBox 3"/>
          <p:cNvSpPr txBox="1"/>
          <p:nvPr/>
        </p:nvSpPr>
        <p:spPr>
          <a:xfrm>
            <a:off x="1295400" y="1219200"/>
            <a:ext cx="6553200" cy="4154984"/>
          </a:xfrm>
          <a:prstGeom prst="rect">
            <a:avLst/>
          </a:prstGeom>
          <a:noFill/>
        </p:spPr>
        <p:txBody>
          <a:bodyPr wrap="square" rtlCol="0">
            <a:spAutoFit/>
          </a:bodyPr>
          <a:lstStyle/>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CPR/AED</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Sudden Cardiac Arrest</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Head and Neck Injuries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Concussions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Heat</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Hydration</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Asthma</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Anabolic Steroids &amp; Nutritional Supplements</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Lightning Safety</a:t>
            </a:r>
          </a:p>
          <a:p>
            <a:pPr marL="457200" indent="-457200">
              <a:buClr>
                <a:srgbClr val="002D89"/>
              </a:buClr>
              <a:buFont typeface="Wingdings" charset="2"/>
              <a:buChar char="Ø"/>
            </a:pPr>
            <a:r>
              <a:rPr lang="en-US" b="1" dirty="0">
                <a:solidFill>
                  <a:srgbClr val="002D89"/>
                </a:solidFill>
                <a:latin typeface="Times" pitchFamily="2" charset="0"/>
                <a:ea typeface="Times New Roman" charset="0"/>
                <a:cs typeface="Times New Roman" charset="0"/>
              </a:rPr>
              <a:t>Communicable Diseases</a:t>
            </a:r>
          </a:p>
        </p:txBody>
      </p:sp>
    </p:spTree>
    <p:extLst>
      <p:ext uri="{BB962C8B-B14F-4D97-AF65-F5344CB8AC3E}">
        <p14:creationId xmlns:p14="http://schemas.microsoft.com/office/powerpoint/2010/main" val="1425854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UILTraditional_No bkgrd.psd">
            <a:extLst>
              <a:ext uri="{FF2B5EF4-FFF2-40B4-BE49-F238E27FC236}">
                <a16:creationId xmlns:a16="http://schemas.microsoft.com/office/drawing/2014/main" id="{74858187-1AB4-ED4F-8717-A5EEFE7E98B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
        <p:nvSpPr>
          <p:cNvPr id="43009" name="Title 1"/>
          <p:cNvSpPr>
            <a:spLocks noGrp="1"/>
          </p:cNvSpPr>
          <p:nvPr>
            <p:ph type="title"/>
          </p:nvPr>
        </p:nvSpPr>
        <p:spPr>
          <a:xfrm>
            <a:off x="76200" y="152400"/>
            <a:ext cx="8991600" cy="1676400"/>
          </a:xfrm>
        </p:spPr>
        <p:txBody>
          <a:bodyPr>
            <a:noAutofit/>
          </a:bodyPr>
          <a:lstStyle/>
          <a:p>
            <a:pPr algn="ctr"/>
            <a:br>
              <a:rPr lang="en-US" sz="2800" b="1" u="sng" dirty="0">
                <a:latin typeface="Times New Roman" charset="0"/>
                <a:ea typeface="Times New Roman" charset="0"/>
                <a:cs typeface="Times New Roman" charset="0"/>
              </a:rPr>
            </a:br>
            <a:r>
              <a:rPr lang="en-US" sz="3200" b="1" u="sng" cap="none" dirty="0">
                <a:solidFill>
                  <a:srgbClr val="000CA0"/>
                </a:solidFill>
                <a:latin typeface="Times New Roman" charset="0"/>
                <a:ea typeface="Times New Roman" charset="0"/>
                <a:cs typeface="Times New Roman" charset="0"/>
              </a:rPr>
              <a:t>Potential Need For School/Academic Adjustments &amp; Modification Following Concussion</a:t>
            </a:r>
            <a:r>
              <a:rPr lang="en-US" sz="2600" b="1" u="sng" dirty="0">
                <a:solidFill>
                  <a:srgbClr val="000CA0"/>
                </a:solidFill>
                <a:latin typeface="Times New Roman" charset="0"/>
                <a:ea typeface="Times New Roman" charset="0"/>
                <a:cs typeface="Times New Roman" charset="0"/>
              </a:rPr>
              <a:t>                                         </a:t>
            </a:r>
            <a:r>
              <a:rPr lang="en-US" sz="2000" b="1" u="sng" dirty="0">
                <a:solidFill>
                  <a:srgbClr val="000CA0"/>
                </a:solidFill>
                <a:latin typeface="Times New Roman" charset="0"/>
                <a:ea typeface="Times New Roman" charset="0"/>
                <a:cs typeface="Times New Roman" charset="0"/>
              </a:rPr>
              <a:t>(</a:t>
            </a:r>
            <a:r>
              <a:rPr lang="en-US" sz="2400" b="1" u="sng" cap="none" dirty="0">
                <a:solidFill>
                  <a:srgbClr val="000CA0"/>
                </a:solidFill>
                <a:latin typeface="Times New Roman" charset="0"/>
                <a:ea typeface="Times New Roman" charset="0"/>
                <a:cs typeface="Times New Roman" charset="0"/>
              </a:rPr>
              <a:t>Return To Learn</a:t>
            </a:r>
            <a:r>
              <a:rPr lang="en-US" sz="2000" b="1" u="sng" dirty="0">
                <a:solidFill>
                  <a:srgbClr val="000CA0"/>
                </a:solidFill>
                <a:latin typeface="Times New Roman" charset="0"/>
                <a:ea typeface="Times New Roman" charset="0"/>
                <a:cs typeface="Times New Roman" charset="0"/>
              </a:rPr>
              <a:t>)</a:t>
            </a:r>
            <a:br>
              <a:rPr lang="en-US" sz="2000" u="sng" dirty="0">
                <a:solidFill>
                  <a:srgbClr val="000CA0"/>
                </a:solidFill>
                <a:latin typeface="Times New Roman" charset="0"/>
                <a:ea typeface="Times New Roman" charset="0"/>
                <a:cs typeface="Times New Roman" charset="0"/>
              </a:rPr>
            </a:br>
            <a:endParaRPr lang="en-US" sz="2000" u="sng" dirty="0">
              <a:solidFill>
                <a:srgbClr val="000CA0"/>
              </a:solidFill>
              <a:latin typeface="Times New Roman" charset="0"/>
              <a:ea typeface="Times New Roman" charset="0"/>
              <a:cs typeface="Times New Roman" charset="0"/>
            </a:endParaRPr>
          </a:p>
        </p:txBody>
      </p:sp>
      <p:sp>
        <p:nvSpPr>
          <p:cNvPr id="43010" name="Content Placeholder 2"/>
          <p:cNvSpPr>
            <a:spLocks noGrp="1"/>
          </p:cNvSpPr>
          <p:nvPr>
            <p:ph idx="1"/>
          </p:nvPr>
        </p:nvSpPr>
        <p:spPr>
          <a:xfrm>
            <a:off x="304800" y="1981200"/>
            <a:ext cx="8534400" cy="4648200"/>
          </a:xfrm>
        </p:spPr>
        <p:txBody>
          <a:bodyPr>
            <a:normAutofit fontScale="92500" lnSpcReduction="20000"/>
          </a:bodyPr>
          <a:lstStyle/>
          <a:p>
            <a:pPr marL="0" indent="0">
              <a:lnSpc>
                <a:spcPct val="120000"/>
              </a:lnSpc>
              <a:buFontTx/>
              <a:buNone/>
            </a:pPr>
            <a:r>
              <a:rPr lang="en-US" sz="2000" dirty="0">
                <a:solidFill>
                  <a:srgbClr val="000CA0"/>
                </a:solidFill>
                <a:latin typeface="Times New Roman" charset="0"/>
                <a:ea typeface="Times New Roman" charset="0"/>
                <a:cs typeface="Times New Roman" charset="0"/>
              </a:rPr>
              <a:t>It may be necessary for individuals with concussion to have both cognitive and physical rest in order to achieve maximum recovery in shortest period of time. In addition to the physical management noted above, it is recommended that the following be considered: </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Notify school nurse and all classroom teachers regarding the student-athlete’s condition.</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Advise teachers of post concussion symptoms.</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Student </a:t>
            </a:r>
            <a:r>
              <a:rPr lang="en-US" sz="2000" b="1" u="sng" dirty="0">
                <a:solidFill>
                  <a:srgbClr val="000CA0"/>
                </a:solidFill>
                <a:latin typeface="Times New Roman" charset="0"/>
                <a:ea typeface="Times New Roman" charset="0"/>
                <a:cs typeface="Times New Roman" charset="0"/>
              </a:rPr>
              <a:t>may</a:t>
            </a:r>
            <a:r>
              <a:rPr lang="en-US" sz="2000" dirty="0">
                <a:solidFill>
                  <a:srgbClr val="000CA0"/>
                </a:solidFill>
                <a:latin typeface="Times New Roman" charset="0"/>
                <a:ea typeface="Times New Roman" charset="0"/>
                <a:cs typeface="Times New Roman" charset="0"/>
              </a:rPr>
              <a:t> need (only until asymptomatic) special accommodations regarding academic requirements (such as limited computer work, reading activities, testing, assistance to class, etc.) until concussion symptoms resolve.</a:t>
            </a:r>
          </a:p>
          <a:p>
            <a:pPr>
              <a:lnSpc>
                <a:spcPct val="120000"/>
              </a:lnSpc>
              <a:buFont typeface="Arial" charset="0"/>
              <a:buChar char="•"/>
            </a:pPr>
            <a:r>
              <a:rPr lang="en-US" sz="2000" dirty="0">
                <a:solidFill>
                  <a:srgbClr val="000CA0"/>
                </a:solidFill>
                <a:latin typeface="Times New Roman" charset="0"/>
                <a:ea typeface="Times New Roman" charset="0"/>
                <a:cs typeface="Times New Roman" charset="0"/>
              </a:rPr>
              <a:t>Student may only be able to attend school for half days or may need daily rest periods until symptoms subside. In special circumstances the student may require homebound status for a brief period.</a:t>
            </a:r>
          </a:p>
          <a:p>
            <a:pPr marL="0" indent="0">
              <a:buFontTx/>
              <a:buNone/>
            </a:pPr>
            <a:endParaRPr lang="en-US" sz="1800" dirty="0">
              <a:latin typeface="Arial" charset="0"/>
              <a:ea typeface="ＭＳ Ｐゴシック" charset="0"/>
              <a:cs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0"/>
            <a:ext cx="8686800" cy="1295400"/>
          </a:xfrm>
        </p:spPr>
        <p:txBody>
          <a:bodyPr>
            <a:noAutofit/>
          </a:bodyPr>
          <a:lstStyle/>
          <a:p>
            <a:pPr algn="ctr"/>
            <a:r>
              <a:rPr lang="en-US" sz="3600" b="1" u="sng" dirty="0">
                <a:solidFill>
                  <a:srgbClr val="000CA0"/>
                </a:solidFill>
                <a:latin typeface="Times New Roman" charset="0"/>
                <a:ea typeface="Times New Roman" charset="0"/>
                <a:cs typeface="Times New Roman" charset="0"/>
              </a:rPr>
              <a:t>Concussion Acknowledgement Form</a:t>
            </a:r>
          </a:p>
        </p:txBody>
      </p:sp>
      <p:sp>
        <p:nvSpPr>
          <p:cNvPr id="44034" name="Content Placeholder 2"/>
          <p:cNvSpPr>
            <a:spLocks noGrp="1"/>
          </p:cNvSpPr>
          <p:nvPr>
            <p:ph idx="1"/>
          </p:nvPr>
        </p:nvSpPr>
        <p:spPr>
          <a:xfrm>
            <a:off x="228600" y="1447800"/>
            <a:ext cx="8686800" cy="5181600"/>
          </a:xfrm>
        </p:spPr>
        <p:txBody>
          <a:bodyPr>
            <a:normAutofit lnSpcReduction="10000"/>
          </a:bodyPr>
          <a:lstStyle/>
          <a:p>
            <a:pPr marL="0" indent="0">
              <a:lnSpc>
                <a:spcPct val="110000"/>
              </a:lnSpc>
              <a:buFontTx/>
              <a:buNone/>
            </a:pPr>
            <a:r>
              <a:rPr lang="en-US" sz="2400" dirty="0">
                <a:solidFill>
                  <a:srgbClr val="000CA0"/>
                </a:solidFill>
                <a:latin typeface="Times New Roman" charset="0"/>
                <a:ea typeface="Times New Roman" charset="0"/>
                <a:cs typeface="Times New Roman" charset="0"/>
              </a:rPr>
              <a:t>According to section 38.155 of the Texas Education Code, 'a student may not participate in an interscholastic athletic activity for a school year until both the student and the student ’s parent or guardian or another person with legal authority to make medical decisions for the student have signed a form for that school year that acknowledges receiving and reading written information that explains concussion prevention, symptoms, treatment, and oversight and that includes guidelines for safely resuming participation in an athletic activity following a concussion…..’</a:t>
            </a:r>
          </a:p>
          <a:p>
            <a:pPr marL="0" indent="0">
              <a:lnSpc>
                <a:spcPct val="110000"/>
              </a:lnSpc>
              <a:buFontTx/>
              <a:buNone/>
            </a:pPr>
            <a:endParaRPr lang="en-US" sz="2400" dirty="0">
              <a:solidFill>
                <a:srgbClr val="000CA0"/>
              </a:solidFill>
              <a:latin typeface="Times New Roman" charset="0"/>
              <a:ea typeface="Times New Roman" charset="0"/>
              <a:cs typeface="Times New Roman" charset="0"/>
            </a:endParaRPr>
          </a:p>
          <a:p>
            <a:pPr marL="0" indent="0">
              <a:lnSpc>
                <a:spcPct val="110000"/>
              </a:lnSpc>
              <a:buFontTx/>
              <a:buNone/>
            </a:pPr>
            <a:r>
              <a:rPr lang="en-US" sz="2400" dirty="0">
                <a:solidFill>
                  <a:srgbClr val="000CA0"/>
                </a:solidFill>
                <a:latin typeface="Times New Roman" charset="0"/>
                <a:ea typeface="Times New Roman" charset="0"/>
                <a:cs typeface="Times New Roman" charset="0"/>
              </a:rPr>
              <a:t>This form is available for download on the UIL web site-</a:t>
            </a:r>
          </a:p>
          <a:p>
            <a:pPr marL="0" indent="0">
              <a:lnSpc>
                <a:spcPct val="110000"/>
              </a:lnSpc>
              <a:buFontTx/>
              <a:buNone/>
            </a:pPr>
            <a:r>
              <a:rPr lang="en-US" sz="2100" dirty="0">
                <a:latin typeface="Times New Roman" charset="0"/>
                <a:ea typeface="Times New Roman" charset="0"/>
                <a:cs typeface="Times New Roman" charset="0"/>
                <a:hlinkClick r:id="rId2"/>
              </a:rPr>
              <a:t>Concussion Acknowledgement Form</a:t>
            </a:r>
            <a:endParaRPr lang="en-US" sz="18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D2E88F98-373F-2047-A5E2-B5501B834AF9}"/>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5575" y="152400"/>
            <a:ext cx="8915400" cy="1447800"/>
          </a:xfrm>
        </p:spPr>
        <p:txBody>
          <a:bodyPr>
            <a:noAutofit/>
          </a:bodyPr>
          <a:lstStyle/>
          <a:p>
            <a:pPr algn="ctr"/>
            <a:r>
              <a:rPr lang="en-US" sz="3400" b="1" u="sng" dirty="0">
                <a:solidFill>
                  <a:srgbClr val="000CA0"/>
                </a:solidFill>
                <a:latin typeface="Times New Roman" charset="0"/>
                <a:ea typeface="Times New Roman" charset="0"/>
                <a:cs typeface="Times New Roman" charset="0"/>
              </a:rPr>
              <a:t>Concussion Training for Coaches and Athletic Trainers</a:t>
            </a:r>
          </a:p>
        </p:txBody>
      </p:sp>
      <p:sp>
        <p:nvSpPr>
          <p:cNvPr id="45058" name="Content Placeholder 2"/>
          <p:cNvSpPr>
            <a:spLocks noGrp="1"/>
          </p:cNvSpPr>
          <p:nvPr>
            <p:ph idx="1"/>
          </p:nvPr>
        </p:nvSpPr>
        <p:spPr>
          <a:xfrm>
            <a:off x="304800" y="1828800"/>
            <a:ext cx="8610600" cy="4724400"/>
          </a:xfrm>
        </p:spPr>
        <p:txBody>
          <a:bodyPr>
            <a:normAutofit fontScale="85000" lnSpcReduction="10000"/>
          </a:bodyPr>
          <a:lstStyle/>
          <a:p>
            <a:pPr marL="0" indent="0">
              <a:lnSpc>
                <a:spcPct val="110000"/>
              </a:lnSpc>
              <a:buFontTx/>
              <a:buNone/>
            </a:pPr>
            <a:r>
              <a:rPr lang="en-US" sz="1900" dirty="0">
                <a:solidFill>
                  <a:srgbClr val="000CA0"/>
                </a:solidFill>
                <a:latin typeface="Times New Roman" charset="0"/>
                <a:ea typeface="Times New Roman" charset="0"/>
                <a:cs typeface="Times New Roman" charset="0"/>
              </a:rPr>
              <a:t>HB 2038 as passed by the 82nd Legislature and signed by the Governor also added section 38.158 to the Texas Education Code, which concerns training requirements for coaches, athletic trainers and potential members of a Concussion Oversight Team in the subject matter of concussions, including evaluation, prevention, symptoms, risks, and long-term effects. </a:t>
            </a:r>
          </a:p>
          <a:p>
            <a:pPr marL="0" indent="0">
              <a:lnSpc>
                <a:spcPct val="110000"/>
              </a:lnSpc>
              <a:buFontTx/>
              <a:buNone/>
            </a:pPr>
            <a:endParaRPr lang="en-US" sz="1900" dirty="0">
              <a:solidFill>
                <a:srgbClr val="000CA0"/>
              </a:solidFill>
              <a:latin typeface="Times New Roman" charset="0"/>
              <a:ea typeface="Times New Roman" charset="0"/>
              <a:cs typeface="Times New Roman" charset="0"/>
            </a:endParaRPr>
          </a:p>
          <a:p>
            <a:pPr marL="0" indent="0">
              <a:lnSpc>
                <a:spcPct val="110000"/>
              </a:lnSpc>
              <a:buFontTx/>
              <a:buNone/>
            </a:pPr>
            <a:r>
              <a:rPr lang="en-US" sz="1900" dirty="0">
                <a:solidFill>
                  <a:srgbClr val="000CA0"/>
                </a:solidFill>
                <a:latin typeface="Times New Roman" charset="0"/>
                <a:ea typeface="Times New Roman" charset="0"/>
                <a:cs typeface="Times New Roman" charset="0"/>
              </a:rPr>
              <a:t>For purposes of compliance with TEC section 38.158, the UIL authorizes all Continuing Professional Education (CPE) providers that are approved and registered by the State Board for Educator Certification (SBEC) and Texas Education Agency (TEA) as approved individuals and organizations to provide concussion education training. A current listing of approved providers is found on the TEA web site and is also linked from the UIL web site. </a:t>
            </a:r>
          </a:p>
          <a:p>
            <a:pPr marL="0" indent="0">
              <a:lnSpc>
                <a:spcPct val="110000"/>
              </a:lnSpc>
              <a:buFontTx/>
              <a:buNone/>
            </a:pPr>
            <a:endParaRPr lang="en-US" sz="1900" dirty="0">
              <a:solidFill>
                <a:srgbClr val="000CA0"/>
              </a:solidFill>
              <a:latin typeface="Times New Roman" charset="0"/>
              <a:ea typeface="Times New Roman" charset="0"/>
              <a:cs typeface="Times New Roman" charset="0"/>
            </a:endParaRPr>
          </a:p>
          <a:p>
            <a:pPr marL="0" indent="0">
              <a:lnSpc>
                <a:spcPct val="110000"/>
              </a:lnSpc>
              <a:buFontTx/>
              <a:buNone/>
            </a:pPr>
            <a:r>
              <a:rPr lang="en-US" sz="1900" dirty="0">
                <a:solidFill>
                  <a:srgbClr val="000CA0"/>
                </a:solidFill>
                <a:latin typeface="Times New Roman" charset="0"/>
                <a:ea typeface="Times New Roman" charset="0"/>
                <a:cs typeface="Times New Roman" charset="0"/>
              </a:rPr>
              <a:t>Note:  Coaches must complete a total of two hours to fulfill the requirement.  This may be in one session or multiple sessions.  The coach must provide proper documentation of attendance to the ISD superintendent or the individual designated by the ISD superintendent.  </a:t>
            </a:r>
            <a:r>
              <a:rPr lang="en-US" sz="1900" b="1" dirty="0">
                <a:solidFill>
                  <a:srgbClr val="000CA0"/>
                </a:solidFill>
                <a:latin typeface="Times New Roman" charset="0"/>
                <a:ea typeface="Times New Roman" charset="0"/>
                <a:cs typeface="Times New Roman" charset="0"/>
              </a:rPr>
              <a:t>Two hours of concussion education training is required every two years and must be completed no later than September 1 and each subsequent two-year period.</a:t>
            </a:r>
          </a:p>
          <a:p>
            <a:pPr marL="0" indent="0">
              <a:lnSpc>
                <a:spcPct val="110000"/>
              </a:lnSpc>
              <a:buFontTx/>
              <a:buNone/>
            </a:pPr>
            <a:endParaRPr lang="en-US" sz="17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5F144231-5536-F145-A950-C8F4AAE1BAFE}"/>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762000"/>
            <a:ext cx="7772400" cy="762000"/>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3</a:t>
            </a:r>
          </a:p>
        </p:txBody>
      </p:sp>
      <p:sp>
        <p:nvSpPr>
          <p:cNvPr id="46082" name="Rectangle 3"/>
          <p:cNvSpPr>
            <a:spLocks noGrp="1" noChangeArrowheads="1"/>
          </p:cNvSpPr>
          <p:nvPr>
            <p:ph idx="1"/>
          </p:nvPr>
        </p:nvSpPr>
        <p:spPr>
          <a:xfrm>
            <a:off x="685800" y="1600200"/>
            <a:ext cx="7772400" cy="762000"/>
          </a:xfrm>
        </p:spPr>
        <p:txBody>
          <a:bodyPr>
            <a:normAutofit/>
          </a:bodyPr>
          <a:lstStyle/>
          <a:p>
            <a:pPr algn="ctr" eaLnBrk="1" hangingPunct="1">
              <a:buFontTx/>
              <a:buNone/>
            </a:pPr>
            <a:r>
              <a:rPr lang="en-US" sz="4400" b="1" dirty="0">
                <a:solidFill>
                  <a:srgbClr val="000CA0"/>
                </a:solidFill>
                <a:latin typeface="Times New Roman" charset="0"/>
                <a:ea typeface="Times New Roman" charset="0"/>
                <a:cs typeface="Times New Roman" charset="0"/>
              </a:rPr>
              <a:t>Heat, Hydration and Asthma</a:t>
            </a:r>
          </a:p>
        </p:txBody>
      </p:sp>
      <p:pic>
        <p:nvPicPr>
          <p:cNvPr id="460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904" y="2765863"/>
            <a:ext cx="2514601"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293" y="2765863"/>
            <a:ext cx="3242717" cy="20385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294" y="4928235"/>
            <a:ext cx="2514600" cy="1548765"/>
          </a:xfrm>
          <a:prstGeom prst="rect">
            <a:avLst/>
          </a:prstGeom>
        </p:spPr>
      </p:pic>
      <p:pic>
        <p:nvPicPr>
          <p:cNvPr id="4" name="Picture 3"/>
          <p:cNvPicPr>
            <a:picLocks/>
          </p:cNvPicPr>
          <p:nvPr/>
        </p:nvPicPr>
        <p:blipFill>
          <a:blip r:embed="rId5">
            <a:extLst>
              <a:ext uri="{28A0092B-C50C-407E-A947-70E740481C1C}">
                <a14:useLocalDpi xmlns:a14="http://schemas.microsoft.com/office/drawing/2010/main" val="0"/>
              </a:ext>
            </a:extLst>
          </a:blip>
          <a:stretch>
            <a:fillRect/>
          </a:stretch>
        </p:blipFill>
        <p:spPr>
          <a:xfrm>
            <a:off x="6324600" y="2765863"/>
            <a:ext cx="2514600" cy="37111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52400" y="228600"/>
            <a:ext cx="8839200" cy="9144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Heat Acclimatization and Heat Illness </a:t>
            </a:r>
            <a:endParaRPr lang="en-US" sz="3400" u="sng" dirty="0">
              <a:solidFill>
                <a:srgbClr val="000CA0"/>
              </a:solidFill>
              <a:latin typeface="Times New Roman" charset="0"/>
              <a:ea typeface="Times New Roman" charset="0"/>
              <a:cs typeface="Times New Roman" charset="0"/>
            </a:endParaRPr>
          </a:p>
        </p:txBody>
      </p:sp>
      <p:sp>
        <p:nvSpPr>
          <p:cNvPr id="47106" name="Rectangle 3"/>
          <p:cNvSpPr>
            <a:spLocks noGrp="1" noChangeArrowheads="1"/>
          </p:cNvSpPr>
          <p:nvPr>
            <p:ph idx="1"/>
          </p:nvPr>
        </p:nvSpPr>
        <p:spPr>
          <a:xfrm>
            <a:off x="228600" y="1447800"/>
            <a:ext cx="8763000" cy="5181600"/>
          </a:xfrm>
        </p:spPr>
        <p:txBody>
          <a:bodyPr>
            <a:normAutofit fontScale="92500"/>
          </a:bodyPr>
          <a:lstStyle/>
          <a:p>
            <a:pPr marL="0" indent="0">
              <a:lnSpc>
                <a:spcPct val="110000"/>
              </a:lnSpc>
              <a:buFontTx/>
              <a:buNone/>
            </a:pPr>
            <a:r>
              <a:rPr lang="en-US" sz="1600" dirty="0">
                <a:solidFill>
                  <a:srgbClr val="000CA0"/>
                </a:solidFill>
                <a:latin typeface="Times New Roman" charset="0"/>
                <a:ea typeface="Times New Roman" charset="0"/>
                <a:cs typeface="Times New Roman" charset="0"/>
              </a:rPr>
              <a:t>Exertional Heatstroke (EHS) is the leading cause of preventable death in high school athletics. Students participating in high-intensity, long-duration or repeated same-day sports practices and training activities during the summer months or other hot-weather days are at greatest risk. Football has received the most attention because of the number and severity of exertional heat illnesses. Notably, the National Center for Catastrophic Sports Injury Research reports that 58 high school football players died of EHS between 1995 and 2017. EHS also results in thousands of emergency room visits and hospitalizations throughout the nation each year. </a:t>
            </a:r>
            <a:endParaRPr lang="en-US" sz="1600" b="1" dirty="0">
              <a:solidFill>
                <a:srgbClr val="000CA0"/>
              </a:solidFill>
              <a:latin typeface="Times New Roman" charset="0"/>
              <a:ea typeface="Times New Roman" charset="0"/>
              <a:cs typeface="Times New Roman" charset="0"/>
            </a:endParaRPr>
          </a:p>
          <a:p>
            <a:pPr marL="0" indent="0">
              <a:lnSpc>
                <a:spcPct val="110000"/>
              </a:lnSpc>
              <a:buFontTx/>
              <a:buNone/>
            </a:pPr>
            <a:r>
              <a:rPr lang="en-US" sz="1600" b="1" dirty="0">
                <a:solidFill>
                  <a:srgbClr val="000CA0"/>
                </a:solidFill>
                <a:latin typeface="Times New Roman" charset="0"/>
                <a:ea typeface="Times New Roman" charset="0"/>
                <a:cs typeface="Times New Roman" charset="0"/>
              </a:rPr>
              <a:t>Heat Acclimatization and Safety Priorities: </a:t>
            </a:r>
            <a:endParaRPr lang="en-US" sz="1600" dirty="0">
              <a:solidFill>
                <a:srgbClr val="000CA0"/>
              </a:solidFill>
              <a:latin typeface="Times New Roman" charset="0"/>
              <a:ea typeface="Times New Roman" charset="0"/>
              <a:cs typeface="Times New Roman" charset="0"/>
            </a:endParaRP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Recognize that EHS is the leading preventable cause of death among high school athletes.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 formal pre-season heat acclimatization plan.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having and implementing a specific hydration plan, keeping your athletes well-hydrated, and encouraging and providing ample opportunities for regular fluid replacement.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appropriately modifying activities in relation to the environmental heat stress and contributing individual risk factors (e.g., illness, obesity) to keep your athletes safe and performing well.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for all members of the coaching staff to closely monitor all athletes during practice and training in the heat, and recognize the signs and symptoms of developing heat illnesses. </a:t>
            </a:r>
          </a:p>
          <a:p>
            <a:pPr marL="685800" lvl="1">
              <a:lnSpc>
                <a:spcPct val="110000"/>
              </a:lnSpc>
              <a:buFont typeface="Arial" charset="0"/>
              <a:buChar char="•"/>
            </a:pPr>
            <a:r>
              <a:rPr lang="en-US" sz="1600" dirty="0">
                <a:solidFill>
                  <a:srgbClr val="000CA0"/>
                </a:solidFill>
                <a:latin typeface="Times New Roman" charset="0"/>
                <a:ea typeface="Times New Roman" charset="0"/>
                <a:cs typeface="Times New Roman" charset="0"/>
              </a:rPr>
              <a:t>Know the importance of, and resources for, establishing an emergency action plan and promptly implementing it in case of suspected EHS or other medical emergency. </a:t>
            </a:r>
          </a:p>
          <a:p>
            <a:pPr marL="0" indent="0">
              <a:buFontTx/>
              <a:buNone/>
            </a:pPr>
            <a:endParaRPr lang="en-US" sz="1600" dirty="0">
              <a:latin typeface="Arial" charset="0"/>
              <a:ea typeface="ＭＳ Ｐゴシック" charset="0"/>
              <a:cs typeface="ＭＳ Ｐゴシック" charset="0"/>
            </a:endParaRPr>
          </a:p>
        </p:txBody>
      </p:sp>
      <p:pic>
        <p:nvPicPr>
          <p:cNvPr id="4" name="Picture 3" descr="UILTraditional_No bkgrd.psd">
            <a:extLst>
              <a:ext uri="{FF2B5EF4-FFF2-40B4-BE49-F238E27FC236}">
                <a16:creationId xmlns:a16="http://schemas.microsoft.com/office/drawing/2014/main" id="{324701D0-46A4-8F4E-8E5A-41BBF070D997}"/>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52400" y="457200"/>
            <a:ext cx="8839200" cy="4572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Fundamentals of a Heat Acclimatization </a:t>
            </a:r>
            <a:endParaRPr lang="en-US" sz="3400" u="sng" dirty="0">
              <a:solidFill>
                <a:srgbClr val="000CA0"/>
              </a:solidFill>
              <a:latin typeface="Times New Roman" charset="0"/>
              <a:ea typeface="Times New Roman" charset="0"/>
              <a:cs typeface="Times New Roman" charset="0"/>
            </a:endParaRPr>
          </a:p>
        </p:txBody>
      </p:sp>
      <p:sp>
        <p:nvSpPr>
          <p:cNvPr id="48131" name="Rectangle 3"/>
          <p:cNvSpPr>
            <a:spLocks noGrp="1" noChangeArrowheads="1"/>
          </p:cNvSpPr>
          <p:nvPr>
            <p:ph idx="1"/>
          </p:nvPr>
        </p:nvSpPr>
        <p:spPr>
          <a:xfrm>
            <a:off x="152400" y="1371600"/>
            <a:ext cx="8839200" cy="5257800"/>
          </a:xfrm>
        </p:spPr>
        <p:txBody>
          <a:bodyPr>
            <a:noAutofit/>
          </a:bodyPr>
          <a:lstStyle/>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Physical exertion and training activities should begin slowly and continue progressively. An athlete cannot be “conditioned” in a period of only two to three weeks.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Keep each athlete’s individual level of conditioning and medical status in mind and adjust activity accordingly. These factors directly affect exertional heat illness risk.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Adjust intensity (lower) and rest breaks (increase frequency/duration), and consider reducing uniform and protective equipment, while being sure to monitor all players more closely as conditions are increasingly warm/humid, especially if there is a change in weather from the previous few days.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Athletes must begin practices and training activities adequately hydrated. </a:t>
            </a:r>
          </a:p>
          <a:p>
            <a:pPr eaLnBrk="1" hangingPunct="1">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Recognize early signs of distress and developing exertional heat illness, and promptly adjust activity and treat appropriately. First aid should not be delayed! </a:t>
            </a:r>
          </a:p>
          <a:p>
            <a:pPr>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Recognize more serious signs of exertional heat illness (clumsiness, stumbling, collapse, obvious behavioral changes and/or other central nervous system problems), immediately stop activity and promptly seek medical attention by activating the Emergency Medical System. On-site rapid cooling should begin immediately. </a:t>
            </a:r>
          </a:p>
          <a:p>
            <a:pPr>
              <a:lnSpc>
                <a:spcPct val="100000"/>
              </a:lnSpc>
              <a:buFont typeface="Arial" charset="0"/>
              <a:buChar char="•"/>
              <a:defRPr/>
            </a:pPr>
            <a:r>
              <a:rPr lang="en-US" sz="1700" dirty="0">
                <a:solidFill>
                  <a:srgbClr val="000CA0"/>
                </a:solidFill>
                <a:latin typeface="Times New Roman" charset="0"/>
                <a:ea typeface="Times New Roman" charset="0"/>
                <a:cs typeface="Times New Roman" charset="0"/>
              </a:rPr>
              <a:t>An Emergency Action Plan with clearly defined written and practiced protocols should be developed and in place ahead of time. </a:t>
            </a:r>
          </a:p>
        </p:txBody>
      </p:sp>
      <p:pic>
        <p:nvPicPr>
          <p:cNvPr id="4" name="Picture 3" descr="UILTraditional_No bkgrd.psd">
            <a:extLst>
              <a:ext uri="{FF2B5EF4-FFF2-40B4-BE49-F238E27FC236}">
                <a16:creationId xmlns:a16="http://schemas.microsoft.com/office/drawing/2014/main" id="{3F31BA33-8C73-1141-9F12-801ED3B41B7C}"/>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304800"/>
            <a:ext cx="8839200" cy="6858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Hydration Tips And Fluid Guidelines </a:t>
            </a:r>
            <a:endParaRPr lang="en-US" sz="3400" u="sng" dirty="0">
              <a:solidFill>
                <a:srgbClr val="000CA0"/>
              </a:solidFill>
              <a:latin typeface="Times New Roman" charset="0"/>
              <a:ea typeface="Times New Roman" charset="0"/>
              <a:cs typeface="Times New Roman" charset="0"/>
            </a:endParaRPr>
          </a:p>
        </p:txBody>
      </p:sp>
      <p:sp>
        <p:nvSpPr>
          <p:cNvPr id="28674" name="Rectangle 3"/>
          <p:cNvSpPr>
            <a:spLocks noGrp="1" noChangeArrowheads="1"/>
          </p:cNvSpPr>
          <p:nvPr>
            <p:ph idx="1"/>
          </p:nvPr>
        </p:nvSpPr>
        <p:spPr>
          <a:xfrm>
            <a:off x="152400" y="1447800"/>
            <a:ext cx="8839200" cy="5181600"/>
          </a:xfrm>
        </p:spPr>
        <p:txBody>
          <a:bodyPr>
            <a:normAutofit/>
          </a:bodyPr>
          <a:lstStyle/>
          <a:p>
            <a:pPr marL="0" indent="0">
              <a:lnSpc>
                <a:spcPct val="110000"/>
              </a:lnSpc>
              <a:buFontTx/>
              <a:buNone/>
              <a:defRPr/>
            </a:pPr>
            <a:r>
              <a:rPr lang="en-US" sz="2000" dirty="0">
                <a:solidFill>
                  <a:srgbClr val="000CA0"/>
                </a:solidFill>
                <a:latin typeface="Times New Roman" charset="0"/>
                <a:ea typeface="Times New Roman" charset="0"/>
                <a:cs typeface="Times New Roman" charset="0"/>
              </a:rPr>
              <a:t>Many athletes do not voluntarily drink enough water to prevent significant dehydration during physical activity. </a:t>
            </a:r>
          </a:p>
          <a:p>
            <a:pPr marL="0" indent="0">
              <a:lnSpc>
                <a:spcPct val="110000"/>
              </a:lnSpc>
              <a:buFontTx/>
              <a:buNone/>
              <a:defRPr/>
            </a:pPr>
            <a:r>
              <a:rPr lang="en-US" sz="2000" dirty="0">
                <a:solidFill>
                  <a:srgbClr val="000CA0"/>
                </a:solidFill>
                <a:latin typeface="Times New Roman" charset="0"/>
                <a:ea typeface="Times New Roman" charset="0"/>
                <a:cs typeface="Times New Roman" charset="0"/>
              </a:rPr>
              <a:t>Drink regularly throughout all physical activities. An athlete cannot always rely on his or her sense of thirst to sufficiently maintain proper hydration. </a:t>
            </a:r>
          </a:p>
          <a:p>
            <a:pPr marL="0" indent="0">
              <a:lnSpc>
                <a:spcPct val="110000"/>
              </a:lnSpc>
              <a:buFontTx/>
              <a:buNone/>
              <a:defRPr/>
            </a:pPr>
            <a:r>
              <a:rPr lang="en-US" sz="2000" dirty="0">
                <a:solidFill>
                  <a:srgbClr val="000CA0"/>
                </a:solidFill>
                <a:latin typeface="Times New Roman" charset="0"/>
                <a:ea typeface="Times New Roman" charset="0"/>
                <a:cs typeface="Times New Roman" charset="0"/>
              </a:rPr>
              <a:t>Drink before, during, and after practices and games. For example: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Drink 16 ounces of fluid 2 hours before physical activity.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Drink another 8 to 16 ounces 15 minutes before physical activity.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During physical activity, drink 4 to 8 ounces of fluid every 15 to 20 minutes (some athletes who sweat considerably can safely tolerate up to 48 ounces per hour). </a:t>
            </a:r>
          </a:p>
          <a:p>
            <a:pPr lvl="1">
              <a:lnSpc>
                <a:spcPct val="110000"/>
              </a:lnSpc>
              <a:buFont typeface="Arial"/>
              <a:buChar char="•"/>
              <a:defRPr/>
            </a:pPr>
            <a:r>
              <a:rPr lang="en-US" dirty="0">
                <a:solidFill>
                  <a:srgbClr val="000CA0"/>
                </a:solidFill>
                <a:latin typeface="Times New Roman" charset="0"/>
                <a:ea typeface="Times New Roman" charset="0"/>
                <a:cs typeface="Times New Roman" charset="0"/>
              </a:rPr>
              <a:t>After physical activity, drink 16 to 20 ounces of fluid for every pound lost during physical activity to achieve normal hydration status before the next practice or competition. </a:t>
            </a:r>
          </a:p>
        </p:txBody>
      </p:sp>
      <p:pic>
        <p:nvPicPr>
          <p:cNvPr id="4" name="Picture 3" descr="UILTraditional_No bkgrd.psd">
            <a:extLst>
              <a:ext uri="{FF2B5EF4-FFF2-40B4-BE49-F238E27FC236}">
                <a16:creationId xmlns:a16="http://schemas.microsoft.com/office/drawing/2014/main" id="{F9CEE460-E31F-3245-BB7B-BCF2291A6305}"/>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8839200" cy="9906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Hydration</a:t>
            </a:r>
            <a:endParaRPr lang="en-US" sz="3400" u="sng" dirty="0">
              <a:solidFill>
                <a:srgbClr val="000CA0"/>
              </a:solidFill>
              <a:latin typeface="Times New Roman" charset="0"/>
              <a:ea typeface="Times New Roman" charset="0"/>
              <a:cs typeface="Times New Roman" charset="0"/>
            </a:endParaRPr>
          </a:p>
        </p:txBody>
      </p:sp>
      <p:sp>
        <p:nvSpPr>
          <p:cNvPr id="29698" name="Rectangle 3"/>
          <p:cNvSpPr>
            <a:spLocks noGrp="1" noChangeArrowheads="1"/>
          </p:cNvSpPr>
          <p:nvPr>
            <p:ph idx="1"/>
          </p:nvPr>
        </p:nvSpPr>
        <p:spPr>
          <a:xfrm>
            <a:off x="228600" y="1371600"/>
            <a:ext cx="8763000" cy="5257800"/>
          </a:xfrm>
        </p:spPr>
        <p:txBody>
          <a:bodyPr>
            <a:noAutofit/>
          </a:bodyPr>
          <a:lstStyle/>
          <a:p>
            <a:pPr marL="0" indent="0" algn="ctr" eaLnBrk="1" hangingPunct="1">
              <a:lnSpc>
                <a:spcPct val="100000"/>
              </a:lnSpc>
              <a:buFontTx/>
              <a:buNone/>
              <a:defRPr/>
            </a:pPr>
            <a:r>
              <a:rPr lang="en-US" sz="2000" b="1" u="sng" dirty="0">
                <a:solidFill>
                  <a:srgbClr val="FF0000"/>
                </a:solidFill>
                <a:latin typeface="Times New Roman" charset="0"/>
                <a:ea typeface="Times New Roman" charset="0"/>
                <a:cs typeface="Times New Roman" charset="0"/>
              </a:rPr>
              <a:t>WHAT NOT TO DRINK DURING EXERCISE</a:t>
            </a:r>
          </a:p>
          <a:p>
            <a:pPr marL="0" indent="0">
              <a:lnSpc>
                <a:spcPct val="100000"/>
              </a:lnSpc>
              <a:buFontTx/>
              <a:buNone/>
              <a:defRPr/>
            </a:pPr>
            <a:r>
              <a:rPr lang="en-US" sz="1800" dirty="0">
                <a:solidFill>
                  <a:srgbClr val="000CA0"/>
                </a:solidFill>
                <a:latin typeface="Times New Roman" charset="0"/>
                <a:ea typeface="Times New Roman" charset="0"/>
                <a:cs typeface="Times New Roman" charset="0"/>
              </a:rPr>
              <a:t>Fruit juices with greater than 8 percent carbohydrate content and carbonated soda can both result in a bloated feeling and abdominal cramping. </a:t>
            </a:r>
          </a:p>
          <a:p>
            <a:pPr marL="0" indent="0">
              <a:lnSpc>
                <a:spcPct val="100000"/>
              </a:lnSpc>
              <a:buFontTx/>
              <a:buNone/>
              <a:defRPr/>
            </a:pPr>
            <a:r>
              <a:rPr lang="en-US" sz="1800" dirty="0">
                <a:solidFill>
                  <a:srgbClr val="000CA0"/>
                </a:solidFill>
                <a:latin typeface="Times New Roman" charset="0"/>
                <a:ea typeface="Times New Roman" charset="0"/>
                <a:cs typeface="Times New Roman" charset="0"/>
              </a:rPr>
              <a:t>Athletes should be aware that nutritional supplements are not limited to pills and powders as many of the new “energy” drinks contain stimulants such as caffeine and/or ephedrine.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These stimulants may increase the risk of heat illness and/or heart problems with exercise. They can also cause anxiety, jitteriness, nausea, and upset stomach or diarrhea.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Many of these drinks are being produced by traditional water, soft drink and sports drink companies which can cause confusion in the sports community. As is true with other forms of supplements, these "power drinks”, “energy drinks”, or “fluid supplements" are not regulated by the FDA. Thus, the purity and accuracy of contents on the label is not guaranteed. </a:t>
            </a:r>
          </a:p>
          <a:p>
            <a:pPr lvl="1">
              <a:lnSpc>
                <a:spcPct val="100000"/>
              </a:lnSpc>
              <a:buFont typeface="Arial"/>
              <a:buChar char="•"/>
              <a:defRPr/>
            </a:pPr>
            <a:r>
              <a:rPr lang="en-US" sz="1800" dirty="0">
                <a:solidFill>
                  <a:srgbClr val="000CA0"/>
                </a:solidFill>
                <a:latin typeface="Times New Roman" charset="0"/>
                <a:ea typeface="Times New Roman" charset="0"/>
                <a:cs typeface="Times New Roman" charset="0"/>
              </a:rPr>
              <a:t>Many of these beverages which claim to increase power, energy, and endurance, among other claims, may have additional ingredients that are not listed. Such ingredients may be harmful and may be banned by governing bodies like the NCAA, USOC, or individual state athletic associations. </a:t>
            </a:r>
          </a:p>
        </p:txBody>
      </p:sp>
      <p:pic>
        <p:nvPicPr>
          <p:cNvPr id="4" name="Picture 3" descr="UILTraditional_No bkgrd.psd">
            <a:extLst>
              <a:ext uri="{FF2B5EF4-FFF2-40B4-BE49-F238E27FC236}">
                <a16:creationId xmlns:a16="http://schemas.microsoft.com/office/drawing/2014/main" id="{F0E5B2EB-91C7-244B-93C2-DFCD09A2DD5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304800"/>
            <a:ext cx="8839200" cy="762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Hydration</a:t>
            </a:r>
            <a:endParaRPr lang="en-US" sz="3400" u="sng" dirty="0">
              <a:solidFill>
                <a:srgbClr val="000CA0"/>
              </a:solidFill>
              <a:latin typeface="Times New Roman" charset="0"/>
              <a:ea typeface="Times New Roman" charset="0"/>
              <a:cs typeface="Times New Roman" charset="0"/>
            </a:endParaRPr>
          </a:p>
        </p:txBody>
      </p:sp>
      <p:sp>
        <p:nvSpPr>
          <p:cNvPr id="30722" name="Rectangle 3"/>
          <p:cNvSpPr>
            <a:spLocks noGrp="1" noChangeArrowheads="1"/>
          </p:cNvSpPr>
          <p:nvPr>
            <p:ph idx="1"/>
          </p:nvPr>
        </p:nvSpPr>
        <p:spPr>
          <a:xfrm>
            <a:off x="228600" y="1447800"/>
            <a:ext cx="8686800" cy="5257800"/>
          </a:xfrm>
        </p:spPr>
        <p:txBody>
          <a:bodyPr>
            <a:noAutofit/>
          </a:bodyPr>
          <a:lstStyle/>
          <a:p>
            <a:pPr marL="0" indent="0" algn="ctr" eaLnBrk="1" hangingPunct="1">
              <a:lnSpc>
                <a:spcPct val="100000"/>
              </a:lnSpc>
              <a:buFontTx/>
              <a:buNone/>
              <a:defRPr/>
            </a:pPr>
            <a:r>
              <a:rPr lang="en-US" sz="2000" b="1" u="sng" dirty="0">
                <a:solidFill>
                  <a:srgbClr val="FF0000"/>
                </a:solidFill>
                <a:latin typeface="Times New Roman" charset="0"/>
                <a:ea typeface="Times New Roman" charset="0"/>
                <a:cs typeface="Times New Roman" charset="0"/>
              </a:rPr>
              <a:t>WHAT TO DRINK DURING EXERCISE</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For most exercising athletes, water is appropriate and sufficient for pre-hydration and rehydration. Water is quickly absorbed, well-tolerated, an excellent thirst quencher and cost-effective.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Traditional sports drinks with an appropriate carbohydrate and sodium formulation may provide additional benefit in the following general situations: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Prolonged continuous or intermittent activity of greater than 45 minutes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Intense, continuous or repeated exertion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Warm-to-hot and humid conditions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Traditional sports drinks with an appropriate carbohydrate and sodium formulation may provide additional benefit for the following individual conditions: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hydration prior to participation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A high sweat rate or “salty sweater”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caloric intake prior to participation </a:t>
            </a:r>
          </a:p>
          <a:p>
            <a:pPr marL="685800" lvl="1">
              <a:lnSpc>
                <a:spcPct val="100000"/>
              </a:lnSpc>
              <a:buFont typeface="Arial"/>
              <a:buChar char="•"/>
              <a:defRPr/>
            </a:pPr>
            <a:r>
              <a:rPr lang="en-US" sz="1400" dirty="0">
                <a:solidFill>
                  <a:srgbClr val="000CA0"/>
                </a:solidFill>
                <a:latin typeface="Times New Roman" charset="0"/>
                <a:ea typeface="Times New Roman" charset="0"/>
                <a:cs typeface="Times New Roman" charset="0"/>
              </a:rPr>
              <a:t>Poor acclimatization to heat and humidity </a:t>
            </a:r>
          </a:p>
          <a:p>
            <a:pPr marL="0" indent="0">
              <a:lnSpc>
                <a:spcPct val="100000"/>
              </a:lnSpc>
              <a:buFontTx/>
              <a:buNone/>
              <a:defRPr/>
            </a:pPr>
            <a:r>
              <a:rPr lang="en-US" sz="1400" dirty="0">
                <a:solidFill>
                  <a:srgbClr val="000CA0"/>
                </a:solidFill>
                <a:latin typeface="Times New Roman" charset="0"/>
                <a:ea typeface="Times New Roman" charset="0"/>
                <a:cs typeface="Times New Roman" charset="0"/>
              </a:rPr>
              <a:t>A 6 to 8% carbohydrate formulation is the maximum that should be utilized in a sports drink. Any greater concentration will slow stomach emptying and potentially cause the athlete to feel bloated. An appropriate sodium concentration (0.4–1.2 grams per liter) will help with fluid retention and distribution and decrease the risk of </a:t>
            </a:r>
            <a:r>
              <a:rPr lang="en-US" sz="1400" dirty="0" err="1">
                <a:solidFill>
                  <a:srgbClr val="000CA0"/>
                </a:solidFill>
                <a:latin typeface="Times New Roman" charset="0"/>
                <a:ea typeface="Times New Roman" charset="0"/>
                <a:cs typeface="Times New Roman" charset="0"/>
              </a:rPr>
              <a:t>exertional</a:t>
            </a:r>
            <a:r>
              <a:rPr lang="en-US" sz="1400" dirty="0">
                <a:solidFill>
                  <a:srgbClr val="000CA0"/>
                </a:solidFill>
                <a:latin typeface="Times New Roman" charset="0"/>
                <a:ea typeface="Times New Roman" charset="0"/>
                <a:cs typeface="Times New Roman" charset="0"/>
              </a:rPr>
              <a:t> muscle cramping. </a:t>
            </a:r>
          </a:p>
        </p:txBody>
      </p:sp>
      <p:pic>
        <p:nvPicPr>
          <p:cNvPr id="4" name="Picture 3" descr="UILTraditional_No bkgrd.psd">
            <a:extLst>
              <a:ext uri="{FF2B5EF4-FFF2-40B4-BE49-F238E27FC236}">
                <a16:creationId xmlns:a16="http://schemas.microsoft.com/office/drawing/2014/main" id="{2DBB1328-5F9B-6047-8BB1-4AD45DA67790}"/>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28600" y="152400"/>
            <a:ext cx="8763000" cy="990600"/>
          </a:xfrm>
        </p:spPr>
        <p:txBody>
          <a:bodyPr/>
          <a:lstStyle/>
          <a:p>
            <a:pPr algn="ctr" eaLnBrk="1" hangingPunct="1"/>
            <a:r>
              <a:rPr lang="en-US" b="1" u="sng" dirty="0">
                <a:solidFill>
                  <a:srgbClr val="000CA0"/>
                </a:solidFill>
                <a:latin typeface="Times New Roman" charset="0"/>
                <a:ea typeface="Times New Roman" charset="0"/>
                <a:cs typeface="Times New Roman" charset="0"/>
              </a:rPr>
              <a:t>Asthma and Exercise</a:t>
            </a:r>
          </a:p>
        </p:txBody>
      </p:sp>
      <p:sp>
        <p:nvSpPr>
          <p:cNvPr id="57346" name="Rectangle 3"/>
          <p:cNvSpPr>
            <a:spLocks noGrp="1" noChangeArrowheads="1"/>
          </p:cNvSpPr>
          <p:nvPr>
            <p:ph idx="1"/>
          </p:nvPr>
        </p:nvSpPr>
        <p:spPr>
          <a:xfrm>
            <a:off x="228600" y="1143000"/>
            <a:ext cx="8763000" cy="5486400"/>
          </a:xfrm>
        </p:spPr>
        <p:txBody>
          <a:bodyPr>
            <a:noAutofit/>
          </a:bodyPr>
          <a:lstStyle/>
          <a:p>
            <a:pPr eaLnBrk="1" hangingPunct="1">
              <a:lnSpc>
                <a:spcPct val="110000"/>
              </a:lnSpc>
              <a:buFontTx/>
              <a:buNone/>
            </a:pPr>
            <a:r>
              <a:rPr lang="en-US" sz="2400" dirty="0">
                <a:solidFill>
                  <a:srgbClr val="FF0000"/>
                </a:solidFill>
                <a:latin typeface="Times New Roman" charset="0"/>
                <a:ea typeface="Times New Roman" charset="0"/>
                <a:cs typeface="Times New Roman" charset="0"/>
              </a:rPr>
              <a:t>Coaches, athletic trainers and other health care professionals should-</a:t>
            </a:r>
          </a:p>
          <a:p>
            <a:pPr eaLnBrk="1" hangingPunct="1">
              <a:lnSpc>
                <a:spcPct val="110000"/>
              </a:lnSpc>
              <a:buFontTx/>
              <a:buNone/>
            </a:pPr>
            <a:r>
              <a:rPr lang="en-US" sz="1600" dirty="0">
                <a:latin typeface="Times New Roman" charset="0"/>
                <a:ea typeface="Times New Roman" charset="0"/>
                <a:cs typeface="Times New Roman" charset="0"/>
              </a:rPr>
              <a:t>• </a:t>
            </a:r>
            <a:r>
              <a:rPr lang="en-US" sz="1600" dirty="0">
                <a:solidFill>
                  <a:srgbClr val="000CA0"/>
                </a:solidFill>
                <a:latin typeface="Times New Roman" charset="0"/>
                <a:ea typeface="Times New Roman" charset="0"/>
                <a:cs typeface="Times New Roman" charset="0"/>
              </a:rPr>
              <a:t>Be aware of the major signs and symptoms of asthma, such as coughing, wheezing tightness in the chest, shortness of breath and breathing difficulty at night, upon awakening in the morning or when exposed to certain allergens or irritants.</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Devise an asthma action plan for managing and referring athletes who may experience significant or life threatening attacks, or breathing difficulties.</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Have pulmonary function measuring devices, such as peak expiratory flow meters (PFMs), at all athletic venues, and be familiar with how to use them.</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Encourage well-controlled asthmatics to engage in exercise to strengthen muscles, improve respiratory health and enhance endurance and overall well being.</a:t>
            </a:r>
          </a:p>
          <a:p>
            <a:pPr eaLnBrk="1" hangingPunct="1">
              <a:lnSpc>
                <a:spcPct val="110000"/>
              </a:lnSpc>
              <a:buFontTx/>
              <a:buNone/>
            </a:pPr>
            <a:r>
              <a:rPr lang="en-US" sz="1600" dirty="0">
                <a:solidFill>
                  <a:srgbClr val="000CA0"/>
                </a:solidFill>
                <a:latin typeface="Times New Roman" charset="0"/>
                <a:ea typeface="Times New Roman" charset="0"/>
                <a:cs typeface="Times New Roman" charset="0"/>
              </a:rPr>
              <a:t>• Refer athletes with atypical symptoms; symptoms that occur despite proper therapy; or other complications that can exacerbate asthma (e.g. sinusitis, nasal polyps, severe rhinitis, gastroesophageal reflux disease [GERD] or vocal cord dysfunction), to a physician with expertise in asthma. They include allergists, ear, nose and throat physicians, cardiologists and pulmonologists trained in providing care for athletes.</a:t>
            </a:r>
          </a:p>
        </p:txBody>
      </p:sp>
      <p:pic>
        <p:nvPicPr>
          <p:cNvPr id="4" name="Picture 3" descr="UILTraditional_No bkgrd.psd">
            <a:extLst>
              <a:ext uri="{FF2B5EF4-FFF2-40B4-BE49-F238E27FC236}">
                <a16:creationId xmlns:a16="http://schemas.microsoft.com/office/drawing/2014/main" id="{51A2861C-FB56-454F-9340-A09C04AB78C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94360" y="1221572"/>
            <a:ext cx="7955280" cy="1293028"/>
          </a:xfrm>
        </p:spPr>
        <p:txBody>
          <a:bodyPr>
            <a:normAutofit/>
          </a:bodyPr>
          <a:lstStyle/>
          <a:p>
            <a:pPr algn="ctr"/>
            <a:r>
              <a:rPr lang="en-US" sz="4800" b="1" u="sng" dirty="0">
                <a:solidFill>
                  <a:srgbClr val="000CA0"/>
                </a:solidFill>
                <a:latin typeface="Times New Roman" charset="0"/>
                <a:ea typeface="Times New Roman" charset="0"/>
                <a:cs typeface="Times New Roman" charset="0"/>
              </a:rPr>
              <a:t>Section 1</a:t>
            </a:r>
            <a:r>
              <a:rPr lang="en-US" sz="4800" b="1" dirty="0">
                <a:solidFill>
                  <a:srgbClr val="000CA0"/>
                </a:solidFill>
                <a:latin typeface="Times New Roman" charset="0"/>
                <a:ea typeface="Times New Roman" charset="0"/>
                <a:cs typeface="Times New Roman"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17"/>
            <a:ext cx="2133600" cy="1641872"/>
          </a:xfrm>
          <a:prstGeom prst="rect">
            <a:avLst/>
          </a:prstGeom>
          <a:noFill/>
          <a:ln w="28575">
            <a:solidFill>
              <a:srgbClr val="000CA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191345"/>
            <a:ext cx="1981200" cy="1650781"/>
          </a:xfrm>
          <a:prstGeom prst="rect">
            <a:avLst/>
          </a:prstGeom>
          <a:noFill/>
          <a:ln w="28575">
            <a:solidFill>
              <a:srgbClr val="000CA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43208"/>
            <a:ext cx="4795463" cy="2333792"/>
          </a:xfrm>
          <a:prstGeom prst="rect">
            <a:avLst/>
          </a:prstGeom>
        </p:spPr>
      </p:pic>
      <p:sp>
        <p:nvSpPr>
          <p:cNvPr id="4" name="Content Placeholder 3"/>
          <p:cNvSpPr>
            <a:spLocks noGrp="1"/>
          </p:cNvSpPr>
          <p:nvPr>
            <p:ph idx="1"/>
          </p:nvPr>
        </p:nvSpPr>
        <p:spPr>
          <a:xfrm>
            <a:off x="594360" y="2286000"/>
            <a:ext cx="7955280" cy="1447800"/>
          </a:xfrm>
        </p:spPr>
        <p:txBody>
          <a:bodyPr>
            <a:normAutofit/>
          </a:bodyPr>
          <a:lstStyle/>
          <a:p>
            <a:pPr marL="0" indent="0" algn="ctr">
              <a:buNone/>
              <a:defRPr/>
            </a:pPr>
            <a:r>
              <a:rPr lang="en-US" sz="4400" b="1" dirty="0">
                <a:solidFill>
                  <a:srgbClr val="000CA0"/>
                </a:solidFill>
                <a:latin typeface="Times New Roman" charset="0"/>
                <a:ea typeface="Times New Roman" charset="0"/>
                <a:cs typeface="Times New Roman" charset="0"/>
              </a:rPr>
              <a:t>CPR/AED </a:t>
            </a:r>
          </a:p>
          <a:p>
            <a:pPr marL="0" indent="0" algn="ctr">
              <a:buNone/>
              <a:defRPr/>
            </a:pPr>
            <a:r>
              <a:rPr lang="en-US" sz="4400" b="1" dirty="0">
                <a:solidFill>
                  <a:srgbClr val="000CA0"/>
                </a:solidFill>
                <a:latin typeface="Times New Roman" charset="0"/>
                <a:ea typeface="Times New Roman" charset="0"/>
                <a:cs typeface="Times New Roman" charset="0"/>
              </a:rPr>
              <a:t>Sudden Cardiac Arrest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2400" y="152400"/>
            <a:ext cx="8839200" cy="990600"/>
          </a:xfrm>
        </p:spPr>
        <p:txBody>
          <a:bodyPr>
            <a:normAutofit/>
          </a:bodyPr>
          <a:lstStyle/>
          <a:p>
            <a:pPr algn="ctr" eaLnBrk="1" hangingPunct="1"/>
            <a:r>
              <a:rPr lang="en-US" b="1" u="sng" dirty="0">
                <a:solidFill>
                  <a:srgbClr val="000CA0"/>
                </a:solidFill>
                <a:latin typeface="Times New Roman" charset="0"/>
                <a:ea typeface="Times New Roman" charset="0"/>
                <a:cs typeface="Times New Roman" charset="0"/>
              </a:rPr>
              <a:t>Asthma and Exercise</a:t>
            </a:r>
          </a:p>
        </p:txBody>
      </p:sp>
      <p:sp>
        <p:nvSpPr>
          <p:cNvPr id="59394" name="Rectangle 3"/>
          <p:cNvSpPr>
            <a:spLocks noGrp="1" noChangeArrowheads="1"/>
          </p:cNvSpPr>
          <p:nvPr>
            <p:ph idx="1"/>
          </p:nvPr>
        </p:nvSpPr>
        <p:spPr>
          <a:xfrm>
            <a:off x="228600" y="1295400"/>
            <a:ext cx="8686800" cy="5334000"/>
          </a:xfrm>
        </p:spPr>
        <p:txBody>
          <a:bodyPr>
            <a:noAutofit/>
          </a:bodyPr>
          <a:lstStyle/>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Consider providing alternative practice sites for athletes with asthma. Indoor practice facilities that offer good ventilation and air conditioning should be taken into account for at least part of the practice.</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Encourage players with asthma to have follow-up examinations at regular intervals with their primary care physician or specialist. These evaluations should be scheduled at least every six to 12 months.</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Identify athletes with past allergic reactions or intolerance to aspirin or non-steroidal anti-inflammatory drugs (NSAIDs), and provide them with alternative medicines, such as acetaminophen.</a:t>
            </a:r>
          </a:p>
          <a:p>
            <a:pPr eaLnBrk="1" hangingPunct="1">
              <a:lnSpc>
                <a:spcPct val="90000"/>
              </a:lnSpc>
              <a:buFont typeface="Arial" charset="0"/>
              <a:buChar char="•"/>
            </a:pPr>
            <a:r>
              <a:rPr lang="en-US" sz="2000" dirty="0">
                <a:solidFill>
                  <a:srgbClr val="000CA0"/>
                </a:solidFill>
                <a:latin typeface="Times New Roman" charset="0"/>
                <a:ea typeface="Times New Roman" charset="0"/>
                <a:cs typeface="Times New Roman" charset="0"/>
              </a:rPr>
              <a:t>Be aware of websites that provide general information on asthma and exercise induced asthma. These sites include: the American Academy of Allergy, Asthma and Immunology – </a:t>
            </a:r>
            <a:r>
              <a:rPr lang="en-US" sz="2000" dirty="0" err="1">
                <a:solidFill>
                  <a:srgbClr val="000CA0"/>
                </a:solidFill>
                <a:latin typeface="Times New Roman" charset="0"/>
                <a:ea typeface="Times New Roman" charset="0"/>
                <a:cs typeface="Times New Roman" charset="0"/>
              </a:rPr>
              <a:t>www.aaaai.org</a:t>
            </a:r>
            <a:r>
              <a:rPr lang="en-US" sz="2000" dirty="0">
                <a:solidFill>
                  <a:srgbClr val="000CA0"/>
                </a:solidFill>
                <a:latin typeface="Times New Roman" charset="0"/>
                <a:ea typeface="Times New Roman" charset="0"/>
                <a:cs typeface="Times New Roman" charset="0"/>
              </a:rPr>
              <a:t>; the American Thoracic Society – </a:t>
            </a:r>
            <a:r>
              <a:rPr lang="en-US" sz="2000" dirty="0" err="1">
                <a:solidFill>
                  <a:srgbClr val="000CA0"/>
                </a:solidFill>
                <a:latin typeface="Times New Roman" charset="0"/>
                <a:ea typeface="Times New Roman" charset="0"/>
                <a:cs typeface="Times New Roman" charset="0"/>
              </a:rPr>
              <a:t>www.thoracic.org</a:t>
            </a:r>
            <a:r>
              <a:rPr lang="en-US" sz="2000" dirty="0">
                <a:solidFill>
                  <a:srgbClr val="000CA0"/>
                </a:solidFill>
                <a:latin typeface="Times New Roman" charset="0"/>
                <a:ea typeface="Times New Roman" charset="0"/>
                <a:cs typeface="Times New Roman" charset="0"/>
              </a:rPr>
              <a:t>; the Asthma and Allergy Foundation of America – </a:t>
            </a:r>
            <a:r>
              <a:rPr lang="en-US" sz="2000" dirty="0" err="1">
                <a:solidFill>
                  <a:srgbClr val="000CA0"/>
                </a:solidFill>
                <a:latin typeface="Times New Roman" charset="0"/>
                <a:ea typeface="Times New Roman" charset="0"/>
                <a:cs typeface="Times New Roman" charset="0"/>
              </a:rPr>
              <a:t>www.aafa.org</a:t>
            </a:r>
            <a:r>
              <a:rPr lang="en-US" sz="2000" dirty="0">
                <a:solidFill>
                  <a:srgbClr val="000CA0"/>
                </a:solidFill>
                <a:latin typeface="Times New Roman" charset="0"/>
                <a:ea typeface="Times New Roman" charset="0"/>
                <a:cs typeface="Times New Roman" charset="0"/>
              </a:rPr>
              <a:t>; and the American College of Allergy, Asthma &amp; Immunology – </a:t>
            </a:r>
            <a:r>
              <a:rPr lang="en-US" sz="2000" dirty="0" err="1">
                <a:solidFill>
                  <a:srgbClr val="000CA0"/>
                </a:solidFill>
                <a:latin typeface="Times New Roman" charset="0"/>
                <a:ea typeface="Times New Roman" charset="0"/>
                <a:cs typeface="Times New Roman" charset="0"/>
              </a:rPr>
              <a:t>www.acaai.org</a:t>
            </a:r>
            <a:endParaRPr lang="en-US" sz="2000" dirty="0">
              <a:solidFill>
                <a:srgbClr val="000CA0"/>
              </a:solidFill>
              <a:latin typeface="Times New Roman" charset="0"/>
              <a:ea typeface="Times New Roman" charset="0"/>
              <a:cs typeface="Times New Roman" charset="0"/>
            </a:endParaRPr>
          </a:p>
        </p:txBody>
      </p:sp>
      <p:pic>
        <p:nvPicPr>
          <p:cNvPr id="4" name="Picture 3" descr="UILTraditional_No bkgrd.psd">
            <a:extLst>
              <a:ext uri="{FF2B5EF4-FFF2-40B4-BE49-F238E27FC236}">
                <a16:creationId xmlns:a16="http://schemas.microsoft.com/office/drawing/2014/main" id="{E85A8111-9AF8-A146-BBC7-DBF11BDBA00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228600" y="2057400"/>
            <a:ext cx="8686800" cy="914400"/>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4</a:t>
            </a:r>
          </a:p>
        </p:txBody>
      </p:sp>
      <p:sp>
        <p:nvSpPr>
          <p:cNvPr id="61442" name="Rectangle 3"/>
          <p:cNvSpPr>
            <a:spLocks noGrp="1" noChangeArrowheads="1"/>
          </p:cNvSpPr>
          <p:nvPr>
            <p:ph idx="1"/>
          </p:nvPr>
        </p:nvSpPr>
        <p:spPr>
          <a:xfrm>
            <a:off x="762000" y="2971800"/>
            <a:ext cx="7391400" cy="14478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Anabolic Steroids and </a:t>
            </a:r>
          </a:p>
          <a:p>
            <a:pPr algn="ctr" eaLnBrk="1" hangingPunct="1">
              <a:buFontTx/>
              <a:buNone/>
            </a:pPr>
            <a:r>
              <a:rPr lang="en-US" sz="4400" dirty="0">
                <a:solidFill>
                  <a:srgbClr val="000CA0"/>
                </a:solidFill>
                <a:latin typeface="Times New Roman" charset="0"/>
                <a:ea typeface="Times New Roman" charset="0"/>
                <a:cs typeface="Times New Roman" charset="0"/>
              </a:rPr>
              <a:t>Nutritional Supplements</a:t>
            </a:r>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580" y="4598846"/>
            <a:ext cx="1981200" cy="1958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1438" y="136773"/>
            <a:ext cx="1871145" cy="2261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8531" y="4191000"/>
            <a:ext cx="1709737" cy="2518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067"/>
            <a:ext cx="3124200" cy="1963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28600" y="609600"/>
            <a:ext cx="8686800" cy="5334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Illegal Steroid Use and Random Anabolic Steroid Testing</a:t>
            </a:r>
          </a:p>
        </p:txBody>
      </p:sp>
      <p:sp>
        <p:nvSpPr>
          <p:cNvPr id="62466" name="Rectangle 3"/>
          <p:cNvSpPr>
            <a:spLocks noGrp="1" noChangeArrowheads="1"/>
          </p:cNvSpPr>
          <p:nvPr>
            <p:ph idx="1"/>
          </p:nvPr>
        </p:nvSpPr>
        <p:spPr>
          <a:xfrm>
            <a:off x="228600" y="1676400"/>
            <a:ext cx="8686800" cy="4648200"/>
          </a:xfrm>
        </p:spPr>
        <p:txBody>
          <a:bodyPr>
            <a:noAutofit/>
          </a:bodyPr>
          <a:lstStyle/>
          <a:p>
            <a:pPr eaLnBrk="1" hangingPunct="1">
              <a:lnSpc>
                <a:spcPct val="100000"/>
              </a:lnSpc>
            </a:pPr>
            <a:r>
              <a:rPr lang="en-US" sz="1800" dirty="0">
                <a:solidFill>
                  <a:srgbClr val="000CA0"/>
                </a:solidFill>
                <a:latin typeface="Times New Roman" charset="0"/>
                <a:ea typeface="Times New Roman" charset="0"/>
                <a:cs typeface="Times New Roman" charset="0"/>
              </a:rPr>
              <a:t>Texas state law prohibits possessing, dispensing, delivering or administering a steroid in a manner not allowed by state law. </a:t>
            </a:r>
          </a:p>
          <a:p>
            <a:pPr eaLnBrk="1" hangingPunct="1">
              <a:lnSpc>
                <a:spcPct val="100000"/>
              </a:lnSpc>
            </a:pPr>
            <a:r>
              <a:rPr lang="en-US" sz="1800" dirty="0">
                <a:solidFill>
                  <a:srgbClr val="000CA0"/>
                </a:solidFill>
                <a:latin typeface="Times New Roman" charset="0"/>
                <a:ea typeface="Times New Roman" charset="0"/>
                <a:cs typeface="Times New Roman" charset="0"/>
              </a:rPr>
              <a:t>Texas state law also provides that bodybuilding, muscle enhancement or the increase in muscle bulk or strength through the use of a steroid by a person who is in good health is not a valid medical purpose. </a:t>
            </a:r>
          </a:p>
          <a:p>
            <a:pPr eaLnBrk="1" hangingPunct="1">
              <a:lnSpc>
                <a:spcPct val="100000"/>
              </a:lnSpc>
            </a:pPr>
            <a:r>
              <a:rPr lang="en-US" sz="1800" dirty="0">
                <a:solidFill>
                  <a:srgbClr val="000CA0"/>
                </a:solidFill>
                <a:latin typeface="Times New Roman" charset="0"/>
                <a:ea typeface="Times New Roman" charset="0"/>
                <a:cs typeface="Times New Roman" charset="0"/>
              </a:rPr>
              <a:t>Texas state law requires that only a medical doctor may prescribe a steroid for a person.</a:t>
            </a:r>
          </a:p>
          <a:p>
            <a:pPr eaLnBrk="1" hangingPunct="1">
              <a:lnSpc>
                <a:spcPct val="100000"/>
              </a:lnSpc>
            </a:pPr>
            <a:r>
              <a:rPr lang="en-US" sz="1800" dirty="0">
                <a:solidFill>
                  <a:srgbClr val="000CA0"/>
                </a:solidFill>
                <a:latin typeface="Times New Roman" charset="0"/>
                <a:ea typeface="Times New Roman" charset="0"/>
                <a:cs typeface="Times New Roman" charset="0"/>
              </a:rPr>
              <a:t>Any violation of state law concerning steroids is a criminal offense punishable by confinement in jail or imprisonment in the Texas Department of Criminal Justice. </a:t>
            </a:r>
          </a:p>
          <a:p>
            <a:pPr eaLnBrk="1" hangingPunct="1">
              <a:lnSpc>
                <a:spcPct val="100000"/>
              </a:lnSpc>
            </a:pPr>
            <a:r>
              <a:rPr lang="en-US" sz="1800" dirty="0">
                <a:solidFill>
                  <a:srgbClr val="000CA0"/>
                </a:solidFill>
                <a:latin typeface="Times New Roman" charset="0"/>
                <a:ea typeface="Times New Roman" charset="0"/>
                <a:cs typeface="Times New Roman" charset="0"/>
              </a:rPr>
              <a:t> As a prerequisite to participation in UIL athletic activities, student-athletes must agree that they will not use anabolic steroids as defined in the UIL Anabolic Steroid Testing Program Protocol and that they understand that they may be asked to submit to testing for the presence of anabolic steroids in their body. Additionally, as a prerequisite to participation in UIL athletic activities, student-athletes must agree to submit to such testing and analysis by a certified laboratory if selected. </a:t>
            </a:r>
          </a:p>
        </p:txBody>
      </p:sp>
      <p:pic>
        <p:nvPicPr>
          <p:cNvPr id="4" name="Picture 3" descr="UILTraditional_No bkgrd.psd">
            <a:extLst>
              <a:ext uri="{FF2B5EF4-FFF2-40B4-BE49-F238E27FC236}">
                <a16:creationId xmlns:a16="http://schemas.microsoft.com/office/drawing/2014/main" id="{6C46AAD3-0060-074A-B02F-E1D9DDFFC7F3}"/>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52400" y="152400"/>
            <a:ext cx="8839200" cy="1524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Health Consequences Associated with Anabolic Steroid Abuse </a:t>
            </a:r>
          </a:p>
        </p:txBody>
      </p:sp>
      <p:sp>
        <p:nvSpPr>
          <p:cNvPr id="66562" name="Rectangle 3"/>
          <p:cNvSpPr>
            <a:spLocks noGrp="1" noChangeArrowheads="1"/>
          </p:cNvSpPr>
          <p:nvPr>
            <p:ph idx="1"/>
          </p:nvPr>
        </p:nvSpPr>
        <p:spPr>
          <a:xfrm>
            <a:off x="152400" y="1752600"/>
            <a:ext cx="8839200" cy="4876800"/>
          </a:xfrm>
        </p:spPr>
        <p:txBody>
          <a:bodyPr>
            <a:noAutofit/>
          </a:bodyPr>
          <a:lstStyle/>
          <a:p>
            <a:pPr marL="0" indent="0" algn="just" eaLnBrk="1" hangingPunct="1">
              <a:lnSpc>
                <a:spcPct val="110000"/>
              </a:lnSpc>
              <a:buFontTx/>
              <a:buNone/>
            </a:pPr>
            <a:r>
              <a:rPr lang="en-US" sz="1600" dirty="0">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Boys and Men </a:t>
            </a:r>
            <a:r>
              <a:rPr lang="en-US" sz="1600" dirty="0">
                <a:solidFill>
                  <a:srgbClr val="000CA0"/>
                </a:solidFill>
                <a:latin typeface="Times New Roman" charset="0"/>
                <a:ea typeface="Times New Roman" charset="0"/>
                <a:cs typeface="Times New Roman" charset="0"/>
              </a:rPr>
              <a:t>- reduced sperm production, shrinking of the testicles, impotence, difficulty or pain in urinating, baldness, and irreversible breast enlargement (gynecomastia).</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Girls and Women </a:t>
            </a:r>
            <a:r>
              <a:rPr lang="en-US" sz="1600" dirty="0">
                <a:solidFill>
                  <a:srgbClr val="000CA0"/>
                </a:solidFill>
                <a:latin typeface="Times New Roman" charset="0"/>
                <a:ea typeface="Times New Roman" charset="0"/>
                <a:cs typeface="Times New Roman" charset="0"/>
              </a:rPr>
              <a:t>- development of more masculine characteristics, such as decreased body fat and breast size, deepening of the voice, excessive growth of body hair, and loss of scalp hair.</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Adolescents of both sexes</a:t>
            </a:r>
            <a:r>
              <a:rPr lang="en-US" sz="1600" dirty="0">
                <a:solidFill>
                  <a:srgbClr val="000CA0"/>
                </a:solidFill>
                <a:latin typeface="Times New Roman" charset="0"/>
                <a:ea typeface="Times New Roman" charset="0"/>
                <a:cs typeface="Times New Roman" charset="0"/>
              </a:rPr>
              <a:t> - premature termination of the adolescent growth spurt, so that for the rest of their lives, abusers remain shorter than they would have been without the drugs.</a:t>
            </a:r>
          </a:p>
          <a:p>
            <a:pPr marL="0" indent="0" algn="just" eaLnBrk="1" hangingPunct="1">
              <a:lnSpc>
                <a:spcPct val="110000"/>
              </a:lnSpc>
              <a:buFontTx/>
              <a:buNone/>
            </a:pPr>
            <a:r>
              <a:rPr lang="en-US" sz="1600" dirty="0">
                <a:solidFill>
                  <a:srgbClr val="000CA0"/>
                </a:solidFill>
                <a:latin typeface="Times New Roman" charset="0"/>
                <a:ea typeface="Times New Roman" charset="0"/>
                <a:cs typeface="Times New Roman" charset="0"/>
              </a:rPr>
              <a:t>• </a:t>
            </a:r>
            <a:r>
              <a:rPr lang="en-US" sz="1600" b="1" dirty="0">
                <a:solidFill>
                  <a:srgbClr val="000CA0"/>
                </a:solidFill>
                <a:latin typeface="Times New Roman" charset="0"/>
                <a:ea typeface="Times New Roman" charset="0"/>
                <a:cs typeface="Times New Roman" charset="0"/>
              </a:rPr>
              <a:t>Males and females of all ages </a:t>
            </a:r>
            <a:r>
              <a:rPr lang="en-US" sz="1600" dirty="0">
                <a:solidFill>
                  <a:srgbClr val="000CA0"/>
                </a:solidFill>
                <a:latin typeface="Times New Roman" charset="0"/>
                <a:ea typeface="Times New Roman" charset="0"/>
                <a:cs typeface="Times New Roman" charset="0"/>
              </a:rPr>
              <a:t>- potentially fatal liver cysts and liver cancer; blood clotting, cholesterol changes, and hypertension, each of which can promote heart attack and stroke; and acne. Although not all scientists agree, some interpret available evidence to show that anabolic steroid abuse-particularly in high doses-promotes aggression that can manifest itself as fighting, physical and sexual abuse, armed robbery, and property crimes such as burglary and vandalism. Upon stopping anabolic steroids, some abusers experience symptoms of depressed mood, fatigue, restlessness, loss of appetite, insomnia, reduced sex drive, headache, muscle and joint pain, and the desire to take more anabolic steroids.</a:t>
            </a:r>
          </a:p>
          <a:p>
            <a:pPr marL="0" indent="0" eaLnBrk="1" hangingPunct="1">
              <a:lnSpc>
                <a:spcPct val="110000"/>
              </a:lnSpc>
              <a:buFontTx/>
              <a:buNone/>
            </a:pPr>
            <a:r>
              <a:rPr lang="en-US" sz="1600" dirty="0">
                <a:solidFill>
                  <a:srgbClr val="000CA0"/>
                </a:solidFill>
                <a:latin typeface="Times New Roman" charset="0"/>
                <a:ea typeface="Times New Roman" charset="0"/>
                <a:cs typeface="Times New Roman" charset="0"/>
              </a:rPr>
              <a:t>• In injectors, infections resulting from the use of shared needles or non-sterile equipment, including HIV/AIDS, hepatitis B and C, and infective endocarditis, a potentially fatal inflammation of the inner lining of the heart. Bacterial infections can develop at the injection site, causing paid and abscess.</a:t>
            </a:r>
          </a:p>
        </p:txBody>
      </p:sp>
      <p:pic>
        <p:nvPicPr>
          <p:cNvPr id="4" name="Picture 3" descr="UILTraditional_No bkgrd.psd">
            <a:extLst>
              <a:ext uri="{FF2B5EF4-FFF2-40B4-BE49-F238E27FC236}">
                <a16:creationId xmlns:a16="http://schemas.microsoft.com/office/drawing/2014/main" id="{451FB8E8-F6F3-044E-A240-EA3F7A3843D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52400" y="228600"/>
            <a:ext cx="8839200" cy="7620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Nutritional / Dietary Supplements</a:t>
            </a:r>
            <a:endParaRPr lang="en-US" sz="3400" u="sng" dirty="0">
              <a:solidFill>
                <a:srgbClr val="000CA0"/>
              </a:solidFill>
              <a:latin typeface="Times New Roman" charset="0"/>
              <a:ea typeface="Times New Roman" charset="0"/>
              <a:cs typeface="Times New Roman" charset="0"/>
            </a:endParaRPr>
          </a:p>
        </p:txBody>
      </p:sp>
      <p:sp>
        <p:nvSpPr>
          <p:cNvPr id="68610" name="Rectangle 3"/>
          <p:cNvSpPr>
            <a:spLocks noGrp="1" noChangeArrowheads="1"/>
          </p:cNvSpPr>
          <p:nvPr>
            <p:ph idx="1"/>
          </p:nvPr>
        </p:nvSpPr>
        <p:spPr>
          <a:xfrm>
            <a:off x="152400" y="1219200"/>
            <a:ext cx="8839200" cy="5410200"/>
          </a:xfrm>
        </p:spPr>
        <p:txBody>
          <a:bodyPr>
            <a:normAutofit fontScale="92500" lnSpcReduction="10000"/>
          </a:bodyPr>
          <a:lstStyle/>
          <a:p>
            <a:pPr eaLnBrk="1" hangingPunct="1">
              <a:lnSpc>
                <a:spcPct val="100000"/>
              </a:lnSpc>
              <a:buFontTx/>
              <a:buNone/>
            </a:pPr>
            <a:r>
              <a:rPr lang="en-US" sz="2000" dirty="0">
                <a:latin typeface="Arial" charset="0"/>
                <a:ea typeface="ＭＳ Ｐゴシック" charset="0"/>
                <a:cs typeface="ＭＳ Ｐゴシック" charset="0"/>
              </a:rPr>
              <a:t>• </a:t>
            </a:r>
            <a:r>
              <a:rPr lang="en-US" sz="2400" dirty="0">
                <a:solidFill>
                  <a:srgbClr val="000CA0"/>
                </a:solidFill>
                <a:latin typeface="Times New Roman" charset="0"/>
                <a:ea typeface="Times New Roman" charset="0"/>
                <a:cs typeface="Times New Roman" charset="0"/>
              </a:rPr>
              <a:t>The contents and purity of nutritional/dietary supplements are NOT tested closely or regulated by the Food and Drug Administration (FDA).</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As such, UIL is making student athletes and parents aware of the possibility of supplement contamination and the potential effect on a student athletes’</a:t>
            </a:r>
            <a:r>
              <a:rPr lang="en-US" altLang="ja-JP" sz="2400" dirty="0">
                <a:solidFill>
                  <a:srgbClr val="000CA0"/>
                </a:solidFill>
                <a:latin typeface="Times New Roman" charset="0"/>
                <a:ea typeface="Times New Roman" charset="0"/>
                <a:cs typeface="Times New Roman" charset="0"/>
              </a:rPr>
              <a:t> steroid test. UIL does not approve or disapprove supplements.</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Contaminated supplements could lead to a positive steroid test. The use of supplements is at the student-athlete</a:t>
            </a:r>
            <a:r>
              <a:rPr lang="ja-JP" altLang="en-US" sz="2400" dirty="0">
                <a:solidFill>
                  <a:srgbClr val="000CA0"/>
                </a:solidFill>
                <a:latin typeface="Times New Roman" charset="0"/>
                <a:ea typeface="Times New Roman" charset="0"/>
                <a:cs typeface="Times New Roman" charset="0"/>
              </a:rPr>
              <a:t>’</a:t>
            </a:r>
            <a:r>
              <a:rPr lang="en-US" altLang="ja-JP" sz="2400" dirty="0">
                <a:solidFill>
                  <a:srgbClr val="000CA0"/>
                </a:solidFill>
                <a:latin typeface="Times New Roman" charset="0"/>
                <a:ea typeface="Times New Roman" charset="0"/>
                <a:cs typeface="Times New Roman" charset="0"/>
              </a:rPr>
              <a:t>s own risk. Student-athletes and interested individuals with questions or concerns about these substances should consult their physician for further information.</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Student athletes must be aware that they are responsible for everything they eat, drink and put into their body. Ignorance and/or lack of intent are not acceptable excuses for a positive steroid test result.</a:t>
            </a:r>
          </a:p>
          <a:p>
            <a:pPr eaLnBrk="1" hangingPunct="1">
              <a:lnSpc>
                <a:spcPct val="100000"/>
              </a:lnSpc>
              <a:buFontTx/>
              <a:buNone/>
            </a:pPr>
            <a:r>
              <a:rPr lang="en-US" sz="2400" dirty="0">
                <a:solidFill>
                  <a:srgbClr val="000CA0"/>
                </a:solidFill>
                <a:latin typeface="Times New Roman" charset="0"/>
                <a:ea typeface="Times New Roman" charset="0"/>
                <a:cs typeface="Times New Roman" charset="0"/>
              </a:rPr>
              <a:t>• The American College of Cardiology recommends that "Athletes should have their nutritional needs met  through a healthy balanced diet without dietary supplements".</a:t>
            </a:r>
          </a:p>
        </p:txBody>
      </p:sp>
      <p:pic>
        <p:nvPicPr>
          <p:cNvPr id="4" name="Picture 3" descr="UILTraditional_No bkgrd.psd">
            <a:extLst>
              <a:ext uri="{FF2B5EF4-FFF2-40B4-BE49-F238E27FC236}">
                <a16:creationId xmlns:a16="http://schemas.microsoft.com/office/drawing/2014/main" id="{160C66F1-B0F4-D748-9CDC-CC3F9E2730B9}"/>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28600" y="152400"/>
            <a:ext cx="8686800" cy="1143000"/>
          </a:xfrm>
        </p:spPr>
        <p:txBody>
          <a:bodyPr>
            <a:normAutofit fontScale="90000"/>
          </a:bodyPr>
          <a:lstStyle/>
          <a:p>
            <a:pPr algn="ctr" eaLnBrk="1" hangingPunct="1"/>
            <a:br>
              <a:rPr lang="en-US" dirty="0">
                <a:latin typeface="Arial" charset="0"/>
                <a:ea typeface="ＭＳ Ｐゴシック" charset="0"/>
                <a:cs typeface="ＭＳ Ｐゴシック" charset="0"/>
              </a:rPr>
            </a:br>
            <a:r>
              <a:rPr lang="en-US" sz="5300" b="1" u="sng" dirty="0">
                <a:solidFill>
                  <a:srgbClr val="000CA0"/>
                </a:solidFill>
                <a:latin typeface="Times New Roman" charset="0"/>
                <a:ea typeface="Times New Roman" charset="0"/>
                <a:cs typeface="Times New Roman" charset="0"/>
              </a:rPr>
              <a:t>Section 5</a:t>
            </a:r>
          </a:p>
        </p:txBody>
      </p:sp>
      <p:sp>
        <p:nvSpPr>
          <p:cNvPr id="72706" name="Rectangle 3"/>
          <p:cNvSpPr>
            <a:spLocks noGrp="1" noChangeArrowheads="1"/>
          </p:cNvSpPr>
          <p:nvPr>
            <p:ph idx="1"/>
          </p:nvPr>
        </p:nvSpPr>
        <p:spPr>
          <a:xfrm>
            <a:off x="594360" y="1447800"/>
            <a:ext cx="7955280" cy="5334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Lightning Safety</a:t>
            </a:r>
          </a:p>
        </p:txBody>
      </p:sp>
      <p:pic>
        <p:nvPicPr>
          <p:cNvPr id="727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29001"/>
            <a:ext cx="237744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673420"/>
            <a:ext cx="3505200" cy="18223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87" y="4305454"/>
            <a:ext cx="3493105" cy="220065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52400" y="152400"/>
            <a:ext cx="8839200" cy="1066800"/>
          </a:xfrm>
        </p:spPr>
        <p:txBody>
          <a:bodyPr>
            <a:noAutofit/>
          </a:bodyPr>
          <a:lstStyle/>
          <a:p>
            <a:pPr algn="ctr" eaLnBrk="1" hangingPunct="1"/>
            <a:r>
              <a:rPr lang="en-US" sz="3400" b="1" u="sng" dirty="0">
                <a:solidFill>
                  <a:srgbClr val="000CA0"/>
                </a:solidFill>
                <a:latin typeface="Times New Roman" charset="0"/>
                <a:ea typeface="Times New Roman" charset="0"/>
                <a:cs typeface="Times New Roman" charset="0"/>
              </a:rPr>
              <a:t>Recommendations for </a:t>
            </a:r>
            <a:br>
              <a:rPr lang="en-US" sz="3400" b="1" u="sng" dirty="0">
                <a:solidFill>
                  <a:srgbClr val="000CA0"/>
                </a:solidFill>
                <a:latin typeface="Times New Roman" charset="0"/>
                <a:ea typeface="Times New Roman" charset="0"/>
                <a:cs typeface="Times New Roman" charset="0"/>
              </a:rPr>
            </a:br>
            <a:r>
              <a:rPr lang="en-US" sz="3400" b="1" u="sng" dirty="0">
                <a:solidFill>
                  <a:srgbClr val="000CA0"/>
                </a:solidFill>
                <a:latin typeface="Times New Roman" charset="0"/>
                <a:ea typeface="Times New Roman" charset="0"/>
                <a:cs typeface="Times New Roman" charset="0"/>
              </a:rPr>
              <a:t>Lightning Safety</a:t>
            </a:r>
            <a:endParaRPr lang="en-US" sz="3400" u="sng" dirty="0">
              <a:solidFill>
                <a:srgbClr val="000CA0"/>
              </a:solidFill>
              <a:latin typeface="Times New Roman" charset="0"/>
              <a:ea typeface="Times New Roman" charset="0"/>
              <a:cs typeface="Times New Roman" charset="0"/>
            </a:endParaRPr>
          </a:p>
        </p:txBody>
      </p:sp>
      <p:sp>
        <p:nvSpPr>
          <p:cNvPr id="73730" name="Rectangle 3"/>
          <p:cNvSpPr>
            <a:spLocks noGrp="1" noChangeArrowheads="1"/>
          </p:cNvSpPr>
          <p:nvPr>
            <p:ph idx="1"/>
          </p:nvPr>
        </p:nvSpPr>
        <p:spPr>
          <a:xfrm>
            <a:off x="228600" y="1447800"/>
            <a:ext cx="8686800" cy="5181600"/>
          </a:xfrm>
        </p:spPr>
        <p:txBody>
          <a:bodyPr>
            <a:noAutofit/>
          </a:bodyPr>
          <a:lstStyle/>
          <a:p>
            <a:pPr eaLnBrk="1" hangingPunct="1">
              <a:lnSpc>
                <a:spcPct val="110000"/>
              </a:lnSpc>
            </a:pPr>
            <a:r>
              <a:rPr lang="en-US" sz="1900" dirty="0">
                <a:solidFill>
                  <a:srgbClr val="000CA0"/>
                </a:solidFill>
                <a:latin typeface="Times New Roman" charset="0"/>
                <a:ea typeface="Times New Roman" charset="0"/>
                <a:cs typeface="Times New Roman" charset="0"/>
              </a:rPr>
              <a:t>Establish a chain of command that identifies who is to make the call to remove individuals from the field.</a:t>
            </a:r>
          </a:p>
          <a:p>
            <a:pPr eaLnBrk="1" hangingPunct="1">
              <a:lnSpc>
                <a:spcPct val="110000"/>
              </a:lnSpc>
            </a:pPr>
            <a:r>
              <a:rPr lang="en-US" sz="1900" dirty="0">
                <a:solidFill>
                  <a:srgbClr val="000CA0"/>
                </a:solidFill>
                <a:latin typeface="Times New Roman" charset="0"/>
                <a:ea typeface="Times New Roman" charset="0"/>
                <a:cs typeface="Times New Roman" charset="0"/>
              </a:rPr>
              <a:t>Name a designated weather watcher (A person who actively looks for the signs of threatening weather and notifies the chain of command if severe weather becomes dangerous).</a:t>
            </a:r>
          </a:p>
          <a:p>
            <a:pPr eaLnBrk="1" hangingPunct="1">
              <a:lnSpc>
                <a:spcPct val="110000"/>
              </a:lnSpc>
            </a:pPr>
            <a:r>
              <a:rPr lang="en-US" sz="1900" dirty="0">
                <a:solidFill>
                  <a:srgbClr val="000CA0"/>
                </a:solidFill>
                <a:latin typeface="Times New Roman" charset="0"/>
                <a:ea typeface="Times New Roman" charset="0"/>
                <a:cs typeface="Times New Roman" charset="0"/>
              </a:rPr>
              <a:t>Have a means of monitoring local weather forecasts and warnings.</a:t>
            </a:r>
          </a:p>
          <a:p>
            <a:pPr eaLnBrk="1" hangingPunct="1">
              <a:lnSpc>
                <a:spcPct val="110000"/>
              </a:lnSpc>
            </a:pPr>
            <a:r>
              <a:rPr lang="en-US" sz="1900" dirty="0">
                <a:solidFill>
                  <a:srgbClr val="000CA0"/>
                </a:solidFill>
                <a:latin typeface="Times New Roman" charset="0"/>
                <a:ea typeface="Times New Roman" charset="0"/>
                <a:cs typeface="Times New Roman" charset="0"/>
              </a:rPr>
              <a:t>Designate a safer shelter for each venue. See examples below.</a:t>
            </a:r>
          </a:p>
          <a:p>
            <a:pPr eaLnBrk="1" hangingPunct="1">
              <a:lnSpc>
                <a:spcPct val="110000"/>
              </a:lnSpc>
            </a:pPr>
            <a:r>
              <a:rPr lang="en-US" sz="1900" dirty="0">
                <a:solidFill>
                  <a:srgbClr val="000CA0"/>
                </a:solidFill>
                <a:latin typeface="Times New Roman" charset="0"/>
                <a:ea typeface="Times New Roman" charset="0"/>
                <a:cs typeface="Times New Roman" charset="0"/>
              </a:rPr>
              <a:t>When thunder is heard within 30 seconds of a visible lightning strike, or a cloud-to-ground lightning bolt is seen, the thunderstorm is close enough to strike your location with lightning. Suspend play for thirty minutes and take shelter immediately.</a:t>
            </a:r>
          </a:p>
          <a:p>
            <a:pPr eaLnBrk="1" hangingPunct="1">
              <a:lnSpc>
                <a:spcPct val="110000"/>
              </a:lnSpc>
            </a:pPr>
            <a:r>
              <a:rPr lang="en-US" sz="1900" dirty="0">
                <a:solidFill>
                  <a:srgbClr val="000CA0"/>
                </a:solidFill>
                <a:latin typeface="Times New Roman" charset="0"/>
                <a:ea typeface="Times New Roman" charset="0"/>
                <a:cs typeface="Times New Roman" charset="0"/>
              </a:rPr>
              <a:t>Once activities have been suspended, wait at least thirty minutes following the last sound of thunder or lightning flash prior to resuming an activity or returning outdoors. </a:t>
            </a:r>
          </a:p>
        </p:txBody>
      </p:sp>
      <p:pic>
        <p:nvPicPr>
          <p:cNvPr id="4" name="Picture 3" descr="UILTraditional_No bkgrd.psd">
            <a:extLst>
              <a:ext uri="{FF2B5EF4-FFF2-40B4-BE49-F238E27FC236}">
                <a16:creationId xmlns:a16="http://schemas.microsoft.com/office/drawing/2014/main" id="{A9E3C240-5049-0340-A48F-F7B5249687DB}"/>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Recommendations for Lightning Safety</a:t>
            </a:r>
            <a:endParaRPr lang="en-US" u="sng" dirty="0">
              <a:solidFill>
                <a:srgbClr val="000CA0"/>
              </a:solidFill>
              <a:latin typeface="Arial" charset="0"/>
              <a:ea typeface="ＭＳ Ｐゴシック" charset="0"/>
              <a:cs typeface="ＭＳ Ｐゴシック" charset="0"/>
            </a:endParaRPr>
          </a:p>
        </p:txBody>
      </p:sp>
      <p:sp>
        <p:nvSpPr>
          <p:cNvPr id="75778" name="Rectangle 3"/>
          <p:cNvSpPr>
            <a:spLocks noGrp="1" noChangeArrowheads="1"/>
          </p:cNvSpPr>
          <p:nvPr>
            <p:ph idx="1"/>
          </p:nvPr>
        </p:nvSpPr>
        <p:spPr>
          <a:xfrm>
            <a:off x="152400" y="1447800"/>
            <a:ext cx="8839200" cy="5105400"/>
          </a:xfrm>
        </p:spPr>
        <p:txBody>
          <a:bodyPr>
            <a:noAutofit/>
          </a:bodyPr>
          <a:lstStyle/>
          <a:p>
            <a:pPr eaLnBrk="1" hangingPunct="1">
              <a:lnSpc>
                <a:spcPct val="100000"/>
              </a:lnSpc>
            </a:pPr>
            <a:r>
              <a:rPr lang="en-US" sz="1800" dirty="0">
                <a:solidFill>
                  <a:srgbClr val="000CA0"/>
                </a:solidFill>
                <a:latin typeface="Times New Roman" charset="0"/>
                <a:ea typeface="Times New Roman" charset="0"/>
                <a:cs typeface="Times New Roman" charset="0"/>
              </a:rPr>
              <a:t>Avoid being the highest point in an open field, in contact with, or proximity to the highest point, as well as being on the open water. Do not take shelter under or near trees, flagpoles, or light poles.</a:t>
            </a:r>
          </a:p>
          <a:p>
            <a:pPr eaLnBrk="1" hangingPunct="1">
              <a:lnSpc>
                <a:spcPct val="100000"/>
              </a:lnSpc>
            </a:pPr>
            <a:r>
              <a:rPr lang="en-US" sz="1800" dirty="0">
                <a:solidFill>
                  <a:srgbClr val="000CA0"/>
                </a:solidFill>
                <a:latin typeface="Times New Roman" charset="0"/>
                <a:ea typeface="Times New Roman" charset="0"/>
                <a:cs typeface="Times New Roman" charset="0"/>
              </a:rPr>
              <a:t>Assume that lightning safe position (crouched on the ground weight on the balls of the feet, feet together, head lowered, and ears covered) for individuals who feel their hair stand on end, skin tingle, or hear "crackling" noises. Do not lie flat on the ground.</a:t>
            </a:r>
          </a:p>
          <a:p>
            <a:pPr eaLnBrk="1" hangingPunct="1">
              <a:lnSpc>
                <a:spcPct val="100000"/>
              </a:lnSpc>
            </a:pPr>
            <a:r>
              <a:rPr lang="en-US" sz="1800" dirty="0">
                <a:solidFill>
                  <a:srgbClr val="000CA0"/>
                </a:solidFill>
                <a:latin typeface="Times New Roman" charset="0"/>
                <a:ea typeface="Times New Roman" charset="0"/>
                <a:cs typeface="Times New Roman" charset="0"/>
              </a:rPr>
              <a:t>Observe the following basic first aid procedures in managing victims of a lightning strike:</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Activate local EMS</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Lightning victims do not "carry a charge" and are safe to touch.</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If necessary, move the victim with care to a safer location.</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Evaluate airway, breathing, and circulation, and begin CPR if necessary.</a:t>
            </a:r>
          </a:p>
          <a:p>
            <a:pPr eaLnBrk="1" hangingPunct="1">
              <a:lnSpc>
                <a:spcPct val="100000"/>
              </a:lnSpc>
              <a:buFontTx/>
              <a:buNone/>
            </a:pPr>
            <a:r>
              <a:rPr lang="en-US" sz="1800" dirty="0">
                <a:solidFill>
                  <a:srgbClr val="000CA0"/>
                </a:solidFill>
                <a:latin typeface="Times New Roman" charset="0"/>
                <a:ea typeface="Times New Roman" charset="0"/>
                <a:cs typeface="Times New Roman" charset="0"/>
              </a:rPr>
              <a:t>          * Evaluate and treat for hypothermia, shock, fractures, and/or burns. </a:t>
            </a:r>
          </a:p>
          <a:p>
            <a:pPr eaLnBrk="1" hangingPunct="1">
              <a:lnSpc>
                <a:spcPct val="100000"/>
              </a:lnSpc>
            </a:pPr>
            <a:r>
              <a:rPr lang="en-US" sz="1800" dirty="0">
                <a:solidFill>
                  <a:srgbClr val="000CA0"/>
                </a:solidFill>
                <a:latin typeface="Times New Roman" charset="0"/>
                <a:ea typeface="Times New Roman" charset="0"/>
                <a:cs typeface="Times New Roman" charset="0"/>
              </a:rPr>
              <a:t>All individuals have the right to leave an athletic site in order to seek a safe structure if the person feels in danger of impending lightning activity, without fear of repercussions or penalty from anyone. </a:t>
            </a:r>
          </a:p>
        </p:txBody>
      </p:sp>
      <p:pic>
        <p:nvPicPr>
          <p:cNvPr id="4" name="Picture 3" descr="UILTraditional_No bkgrd.psd">
            <a:extLst>
              <a:ext uri="{FF2B5EF4-FFF2-40B4-BE49-F238E27FC236}">
                <a16:creationId xmlns:a16="http://schemas.microsoft.com/office/drawing/2014/main" id="{00469A5C-7A73-3E44-AB88-C1F85C43E8AA}"/>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52400" y="152400"/>
            <a:ext cx="8839200" cy="1219200"/>
          </a:xfrm>
        </p:spPr>
        <p:txBody>
          <a:bodyPr>
            <a:normAutofit/>
          </a:bodyPr>
          <a:lstStyle/>
          <a:p>
            <a:pPr algn="ctr"/>
            <a:r>
              <a:rPr lang="en-US" b="1" u="sng" dirty="0">
                <a:solidFill>
                  <a:srgbClr val="000CA0"/>
                </a:solidFill>
                <a:latin typeface="Times New Roman" charset="0"/>
                <a:ea typeface="Times New Roman" charset="0"/>
                <a:cs typeface="Times New Roman" charset="0"/>
              </a:rPr>
              <a:t>Recommendations for Lightning Safety</a:t>
            </a:r>
            <a:endParaRPr lang="en-US" u="sng" dirty="0">
              <a:solidFill>
                <a:srgbClr val="000CA0"/>
              </a:solidFill>
              <a:latin typeface="Arial" charset="0"/>
              <a:ea typeface="ＭＳ Ｐゴシック" charset="0"/>
              <a:cs typeface="ＭＳ Ｐゴシック" charset="0"/>
            </a:endParaRPr>
          </a:p>
        </p:txBody>
      </p:sp>
      <p:sp>
        <p:nvSpPr>
          <p:cNvPr id="77826" name="Rectangle 3"/>
          <p:cNvSpPr>
            <a:spLocks noGrp="1" noChangeArrowheads="1"/>
          </p:cNvSpPr>
          <p:nvPr>
            <p:ph idx="1"/>
          </p:nvPr>
        </p:nvSpPr>
        <p:spPr>
          <a:xfrm>
            <a:off x="152400" y="1295400"/>
            <a:ext cx="8839200" cy="5257800"/>
          </a:xfrm>
        </p:spPr>
        <p:txBody>
          <a:bodyPr>
            <a:noAutofit/>
          </a:bodyPr>
          <a:lstStyle/>
          <a:p>
            <a:pPr eaLnBrk="1" hangingPunct="1">
              <a:lnSpc>
                <a:spcPct val="100000"/>
              </a:lnSpc>
              <a:buFontTx/>
              <a:buNone/>
            </a:pPr>
            <a:r>
              <a:rPr lang="en-US" sz="2400" b="1" dirty="0">
                <a:solidFill>
                  <a:srgbClr val="000CA0"/>
                </a:solidFill>
                <a:latin typeface="Times New Roman" charset="0"/>
                <a:ea typeface="Times New Roman" charset="0"/>
                <a:cs typeface="Times New Roman" charset="0"/>
              </a:rPr>
              <a:t>Safer Shelter-</a:t>
            </a:r>
          </a:p>
          <a:p>
            <a:pPr eaLnBrk="1" hangingPunct="1">
              <a:lnSpc>
                <a:spcPct val="100000"/>
              </a:lnSpc>
            </a:pPr>
            <a:r>
              <a:rPr lang="en-US" sz="2400" dirty="0">
                <a:solidFill>
                  <a:srgbClr val="000CA0"/>
                </a:solidFill>
                <a:latin typeface="Times New Roman" charset="0"/>
                <a:ea typeface="Times New Roman" charset="0"/>
                <a:cs typeface="Times New Roman" charset="0"/>
              </a:rPr>
              <a:t>A safer location is any substantial, frequently inhabited building. The building should have four solid walls (not a dug out), electrical and telephone wiring, as well as plumbing, all of which aid in grounding a structure.</a:t>
            </a:r>
          </a:p>
          <a:p>
            <a:pPr eaLnBrk="1" hangingPunct="1">
              <a:lnSpc>
                <a:spcPct val="100000"/>
              </a:lnSpc>
            </a:pPr>
            <a:r>
              <a:rPr lang="en-US" sz="2400" dirty="0">
                <a:solidFill>
                  <a:srgbClr val="000CA0"/>
                </a:solidFill>
                <a:latin typeface="Times New Roman" charset="0"/>
                <a:ea typeface="Times New Roman" charset="0"/>
                <a:cs typeface="Times New Roman" charset="0"/>
              </a:rPr>
              <a:t>The secondary choice for a safer location from the lightning hazard is a fully enclosed vehicle with a metal roof and the windows completely closed. It is important to not touch any part of the metal framework of the vehicle while inside it during ongoing thunderstorms.</a:t>
            </a:r>
          </a:p>
          <a:p>
            <a:pPr eaLnBrk="1" hangingPunct="1">
              <a:lnSpc>
                <a:spcPct val="100000"/>
              </a:lnSpc>
            </a:pPr>
            <a:r>
              <a:rPr lang="en-US" sz="2400" dirty="0">
                <a:solidFill>
                  <a:srgbClr val="000CA0"/>
                </a:solidFill>
                <a:latin typeface="Times New Roman" charset="0"/>
                <a:ea typeface="Times New Roman" charset="0"/>
                <a:cs typeface="Times New Roman" charset="0"/>
              </a:rPr>
              <a:t>It is not safe to shower, bathe, or talk on landline phones while inside of a safe shelter during thunderstorms (cell phones are ok). </a:t>
            </a:r>
          </a:p>
          <a:p>
            <a:pPr eaLnBrk="1" hangingPunct="1">
              <a:lnSpc>
                <a:spcPct val="90000"/>
              </a:lnSpc>
              <a:buFontTx/>
              <a:buNone/>
            </a:pPr>
            <a:endParaRPr lang="en-US" sz="2800" dirty="0">
              <a:latin typeface="Times New Roman" charset="0"/>
              <a:ea typeface="Times New Roman" charset="0"/>
              <a:cs typeface="Times New Roman" charset="0"/>
            </a:endParaRPr>
          </a:p>
          <a:p>
            <a:pPr eaLnBrk="1" hangingPunct="1">
              <a:lnSpc>
                <a:spcPct val="90000"/>
              </a:lnSpc>
              <a:buFontTx/>
              <a:buNone/>
            </a:pPr>
            <a:endParaRPr lang="en-US" sz="2800" dirty="0">
              <a:latin typeface="Times New Roman" charset="0"/>
              <a:ea typeface="Times New Roman" charset="0"/>
              <a:cs typeface="Times New Roman" charset="0"/>
            </a:endParaRPr>
          </a:p>
          <a:p>
            <a:pPr eaLnBrk="1" hangingPunct="1">
              <a:lnSpc>
                <a:spcPct val="90000"/>
              </a:lnSpc>
              <a:buFontTx/>
              <a:buNone/>
            </a:pPr>
            <a:r>
              <a:rPr lang="en-US" sz="2800" dirty="0">
                <a:latin typeface="Times New Roman" charset="0"/>
                <a:ea typeface="Times New Roman" charset="0"/>
                <a:cs typeface="Times New Roman" charset="0"/>
              </a:rPr>
              <a:t>Postpone or suspend activity if a thunderstorm appears imminent before or during an activity or contest (irrespective of whether lightning is seen or thunder heard) until the hazard has passed. Signs of imminent thunderstorm activity are darkening clouds, high winds, and thunder or lightning activity.</a:t>
            </a:r>
          </a:p>
        </p:txBody>
      </p:sp>
      <p:pic>
        <p:nvPicPr>
          <p:cNvPr id="4" name="Picture 3" descr="UILTraditional_No bkgrd.psd">
            <a:extLst>
              <a:ext uri="{FF2B5EF4-FFF2-40B4-BE49-F238E27FC236}">
                <a16:creationId xmlns:a16="http://schemas.microsoft.com/office/drawing/2014/main" id="{10F6B052-19A0-1748-83B4-9F8E37405781}"/>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28600" y="304800"/>
            <a:ext cx="8724900" cy="685800"/>
          </a:xfrm>
        </p:spPr>
        <p:txBody>
          <a:bodyPr>
            <a:noAutofit/>
          </a:bodyPr>
          <a:lstStyle/>
          <a:p>
            <a:pPr algn="ctr" eaLnBrk="1" hangingPunct="1"/>
            <a:r>
              <a:rPr lang="en-US" sz="4800" b="1" u="sng" dirty="0">
                <a:solidFill>
                  <a:srgbClr val="000CA0"/>
                </a:solidFill>
                <a:latin typeface="Times New Roman" charset="0"/>
                <a:ea typeface="Times New Roman" charset="0"/>
                <a:cs typeface="Times New Roman" charset="0"/>
              </a:rPr>
              <a:t>Section 6</a:t>
            </a:r>
          </a:p>
        </p:txBody>
      </p:sp>
      <p:sp>
        <p:nvSpPr>
          <p:cNvPr id="79874" name="Rectangle 3"/>
          <p:cNvSpPr>
            <a:spLocks noGrp="1" noChangeArrowheads="1"/>
          </p:cNvSpPr>
          <p:nvPr>
            <p:ph idx="1"/>
          </p:nvPr>
        </p:nvSpPr>
        <p:spPr>
          <a:xfrm>
            <a:off x="594360" y="1066800"/>
            <a:ext cx="7955280" cy="533400"/>
          </a:xfrm>
        </p:spPr>
        <p:txBody>
          <a:bodyPr>
            <a:noAutofit/>
          </a:bodyPr>
          <a:lstStyle/>
          <a:p>
            <a:pPr algn="ctr" eaLnBrk="1" hangingPunct="1">
              <a:buFontTx/>
              <a:buNone/>
            </a:pPr>
            <a:r>
              <a:rPr lang="en-US" sz="4400" dirty="0">
                <a:solidFill>
                  <a:srgbClr val="000CA0"/>
                </a:solidFill>
                <a:latin typeface="Times New Roman" charset="0"/>
                <a:ea typeface="Times New Roman" charset="0"/>
                <a:cs typeface="Times New Roman" charset="0"/>
              </a:rPr>
              <a:t>Communicable Diseases</a:t>
            </a:r>
          </a:p>
        </p:txBody>
      </p:sp>
      <p:pic>
        <p:nvPicPr>
          <p:cNvPr id="798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2286000"/>
            <a:ext cx="24003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5260" y="2286000"/>
            <a:ext cx="27559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98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0" y="3962400"/>
            <a:ext cx="2389909"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
        <p:nvSpPr>
          <p:cNvPr id="19457" name="Title 1"/>
          <p:cNvSpPr>
            <a:spLocks noGrp="1"/>
          </p:cNvSpPr>
          <p:nvPr>
            <p:ph type="title"/>
          </p:nvPr>
        </p:nvSpPr>
        <p:spPr>
          <a:xfrm>
            <a:off x="228600" y="228600"/>
            <a:ext cx="8686800" cy="914399"/>
          </a:xfrm>
        </p:spPr>
        <p:txBody>
          <a:bodyPr/>
          <a:lstStyle/>
          <a:p>
            <a:pPr algn="ctr"/>
            <a:r>
              <a:rPr lang="en-US" b="1" u="sng" dirty="0">
                <a:solidFill>
                  <a:srgbClr val="000CA0"/>
                </a:solidFill>
                <a:latin typeface="Times New Roman" charset="0"/>
                <a:ea typeface="Times New Roman" charset="0"/>
                <a:cs typeface="Times New Roman" charset="0"/>
              </a:rPr>
              <a:t>Key CPR Components</a:t>
            </a:r>
            <a:endParaRPr lang="en-US" u="sng" dirty="0">
              <a:solidFill>
                <a:srgbClr val="000CA0"/>
              </a:solidFill>
              <a:latin typeface="Times New Roman" charset="0"/>
              <a:ea typeface="Times New Roman" charset="0"/>
              <a:cs typeface="Times New Roman" charset="0"/>
            </a:endParaRPr>
          </a:p>
        </p:txBody>
      </p:sp>
      <p:sp>
        <p:nvSpPr>
          <p:cNvPr id="19458" name="Content Placeholder 2"/>
          <p:cNvSpPr>
            <a:spLocks noGrp="1"/>
          </p:cNvSpPr>
          <p:nvPr>
            <p:ph idx="1"/>
          </p:nvPr>
        </p:nvSpPr>
        <p:spPr>
          <a:xfrm>
            <a:off x="4724400" y="1371601"/>
            <a:ext cx="4191000" cy="5142902"/>
          </a:xfrm>
        </p:spPr>
        <p:txBody>
          <a:bodyPr>
            <a:normAutofit/>
          </a:bodyPr>
          <a:lstStyle/>
          <a:p>
            <a:pPr>
              <a:spcBef>
                <a:spcPct val="30000"/>
              </a:spcBef>
              <a:spcAft>
                <a:spcPct val="30000"/>
              </a:spcAft>
            </a:pPr>
            <a:r>
              <a:rPr lang="en-US" sz="2800" dirty="0">
                <a:solidFill>
                  <a:srgbClr val="000CA0"/>
                </a:solidFill>
                <a:latin typeface="Times New Roman" charset="0"/>
                <a:ea typeface="Times New Roman" charset="0"/>
                <a:cs typeface="Times New Roman" charset="0"/>
              </a:rPr>
              <a:t>Compression Rate – at least 100/min (to the beat of Bee Gees song </a:t>
            </a:r>
            <a:r>
              <a:rPr lang="en-US" sz="2800" dirty="0" err="1">
                <a:solidFill>
                  <a:srgbClr val="000CA0"/>
                </a:solidFill>
                <a:latin typeface="Times New Roman" charset="0"/>
                <a:ea typeface="Times New Roman" charset="0"/>
                <a:cs typeface="Times New Roman" charset="0"/>
              </a:rPr>
              <a:t>Stayin</a:t>
            </a:r>
            <a:r>
              <a:rPr lang="en-US" sz="2800" dirty="0">
                <a:solidFill>
                  <a:srgbClr val="000CA0"/>
                </a:solidFill>
                <a:latin typeface="Times New Roman" charset="0"/>
                <a:ea typeface="Times New Roman" charset="0"/>
                <a:cs typeface="Times New Roman" charset="0"/>
              </a:rPr>
              <a:t>’ Alive)</a:t>
            </a:r>
          </a:p>
          <a:p>
            <a:pPr>
              <a:spcBef>
                <a:spcPct val="30000"/>
              </a:spcBef>
              <a:spcAft>
                <a:spcPct val="30000"/>
              </a:spcAft>
            </a:pPr>
            <a:r>
              <a:rPr lang="en-US" sz="2800" dirty="0">
                <a:solidFill>
                  <a:srgbClr val="000CA0"/>
                </a:solidFill>
                <a:latin typeface="Times New Roman" charset="0"/>
                <a:ea typeface="Times New Roman" charset="0"/>
                <a:cs typeface="Times New Roman" charset="0"/>
              </a:rPr>
              <a:t>Minimize interruptions in Compressions (&lt; 10 sec)</a:t>
            </a:r>
          </a:p>
          <a:p>
            <a:pPr>
              <a:spcBef>
                <a:spcPct val="30000"/>
              </a:spcBef>
              <a:spcAft>
                <a:spcPct val="30000"/>
              </a:spcAft>
            </a:pPr>
            <a:r>
              <a:rPr lang="en-US" sz="2800" dirty="0">
                <a:solidFill>
                  <a:srgbClr val="000CA0"/>
                </a:solidFill>
                <a:latin typeface="Times New Roman" charset="0"/>
                <a:ea typeface="Times New Roman" charset="0"/>
                <a:cs typeface="Times New Roman" charset="0"/>
              </a:rPr>
              <a:t>If AED present – Compressions must be performed before and after a shock</a:t>
            </a:r>
          </a:p>
          <a:p>
            <a:endParaRPr lang="en-US" b="1" dirty="0">
              <a:solidFill>
                <a:srgbClr val="000CA0"/>
              </a:solidFill>
              <a:latin typeface="Arial" charset="0"/>
              <a:ea typeface="ＭＳ Ｐゴシック" charset="0"/>
              <a:cs typeface="ＭＳ Ｐゴシック" charset="0"/>
            </a:endParaRPr>
          </a:p>
          <a:p>
            <a:endParaRPr lang="en-US" dirty="0">
              <a:solidFill>
                <a:srgbClr val="000CA0"/>
              </a:solidFill>
              <a:latin typeface="Arial" charset="0"/>
              <a:ea typeface="ＭＳ Ｐゴシック" charset="0"/>
              <a:cs typeface="ＭＳ Ｐゴシック" charset="0"/>
            </a:endParaRPr>
          </a:p>
        </p:txBody>
      </p:sp>
      <p:pic>
        <p:nvPicPr>
          <p:cNvPr id="4" name="Picture 3" descr="handsonly-cpr-poster-1-6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0"/>
            <a:ext cx="3733800" cy="468367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52400" y="152400"/>
            <a:ext cx="8839200" cy="12192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45058" name="Rectangle 3"/>
          <p:cNvSpPr>
            <a:spLocks noGrp="1" noChangeArrowheads="1"/>
          </p:cNvSpPr>
          <p:nvPr>
            <p:ph idx="1"/>
          </p:nvPr>
        </p:nvSpPr>
        <p:spPr>
          <a:xfrm>
            <a:off x="152400" y="1447800"/>
            <a:ext cx="8839200" cy="5181600"/>
          </a:xfrm>
        </p:spPr>
        <p:txBody>
          <a:bodyPr>
            <a:normAutofit/>
          </a:bodyPr>
          <a:lstStyle/>
          <a:p>
            <a:pPr marL="0" indent="0" algn="ctr" eaLnBrk="1" hangingPunct="1">
              <a:lnSpc>
                <a:spcPct val="100000"/>
              </a:lnSpc>
              <a:buFontTx/>
              <a:buNone/>
              <a:defRPr/>
            </a:pPr>
            <a:r>
              <a:rPr lang="en-US" sz="3200" u="sng" dirty="0">
                <a:solidFill>
                  <a:srgbClr val="FF0000"/>
                </a:solidFill>
                <a:latin typeface="Times New Roman" charset="0"/>
                <a:ea typeface="Times New Roman" charset="0"/>
                <a:cs typeface="Times New Roman" charset="0"/>
              </a:rPr>
              <a:t>Universal Hygiene Protocol for All Sports</a:t>
            </a:r>
            <a:endParaRPr lang="en-US" sz="2800" u="sng" dirty="0">
              <a:latin typeface="Times New Roman" charset="0"/>
              <a:ea typeface="Times New Roman" charset="0"/>
              <a:cs typeface="Times New Roman" charset="0"/>
            </a:endParaRPr>
          </a:p>
          <a:p>
            <a:pPr eaLnBrk="1" hangingPunct="1">
              <a:lnSpc>
                <a:spcPct val="100000"/>
              </a:lnSpc>
              <a:defRPr/>
            </a:pPr>
            <a:r>
              <a:rPr lang="en-US" sz="2800" dirty="0">
                <a:solidFill>
                  <a:srgbClr val="000CA0"/>
                </a:solidFill>
                <a:latin typeface="Times New Roman" charset="0"/>
                <a:ea typeface="Times New Roman" charset="0"/>
                <a:cs typeface="Times New Roman" charset="0"/>
              </a:rPr>
              <a:t>Shower immediately after all competition and practice</a:t>
            </a:r>
          </a:p>
          <a:p>
            <a:pPr eaLnBrk="1" hangingPunct="1">
              <a:lnSpc>
                <a:spcPct val="100000"/>
              </a:lnSpc>
              <a:defRPr/>
            </a:pPr>
            <a:r>
              <a:rPr lang="en-US" sz="2800" dirty="0">
                <a:solidFill>
                  <a:srgbClr val="000CA0"/>
                </a:solidFill>
                <a:latin typeface="Times New Roman" charset="0"/>
                <a:ea typeface="Times New Roman" charset="0"/>
                <a:cs typeface="Times New Roman" charset="0"/>
              </a:rPr>
              <a:t>Wash all workout clothing after practice</a:t>
            </a:r>
          </a:p>
          <a:p>
            <a:pPr>
              <a:lnSpc>
                <a:spcPct val="100000"/>
              </a:lnSpc>
              <a:defRPr/>
            </a:pPr>
            <a:r>
              <a:rPr lang="en-US" sz="2800" dirty="0">
                <a:solidFill>
                  <a:srgbClr val="000CA0"/>
                </a:solidFill>
                <a:latin typeface="Times New Roman" charset="0"/>
                <a:ea typeface="Times New Roman" charset="0"/>
                <a:cs typeface="Times New Roman" charset="0"/>
              </a:rPr>
              <a:t>Wash personal gear (knee pads and braces) weekly. </a:t>
            </a:r>
          </a:p>
          <a:p>
            <a:pPr>
              <a:lnSpc>
                <a:spcPct val="100000"/>
              </a:lnSpc>
              <a:defRPr/>
            </a:pPr>
            <a:r>
              <a:rPr lang="en-US" sz="2800" dirty="0">
                <a:solidFill>
                  <a:srgbClr val="000CA0"/>
                </a:solidFill>
                <a:latin typeface="Times New Roman" charset="0"/>
                <a:ea typeface="Times New Roman" charset="0"/>
                <a:cs typeface="Times New Roman" charset="0"/>
              </a:rPr>
              <a:t>Do not share towels or personal hygiene products (razors) with others. </a:t>
            </a:r>
          </a:p>
          <a:p>
            <a:pPr>
              <a:lnSpc>
                <a:spcPct val="100000"/>
              </a:lnSpc>
              <a:defRPr/>
            </a:pPr>
            <a:r>
              <a:rPr lang="en-US" sz="2800" dirty="0">
                <a:solidFill>
                  <a:srgbClr val="000CA0"/>
                </a:solidFill>
                <a:latin typeface="Times New Roman" charset="0"/>
                <a:ea typeface="Times New Roman" charset="0"/>
                <a:cs typeface="Times New Roman" charset="0"/>
              </a:rPr>
              <a:t>Refrain from full body (chest, arms, abdomen) cosmetic shaving. </a:t>
            </a:r>
          </a:p>
        </p:txBody>
      </p:sp>
      <p:pic>
        <p:nvPicPr>
          <p:cNvPr id="4" name="Picture 3" descr="UILTraditional_No bkgrd.psd">
            <a:extLst>
              <a:ext uri="{FF2B5EF4-FFF2-40B4-BE49-F238E27FC236}">
                <a16:creationId xmlns:a16="http://schemas.microsoft.com/office/drawing/2014/main" id="{52F91466-7501-AC43-B781-6B7F08862618}"/>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46082" name="Rectangle 3"/>
          <p:cNvSpPr>
            <a:spLocks noGrp="1" noChangeArrowheads="1"/>
          </p:cNvSpPr>
          <p:nvPr>
            <p:ph idx="1"/>
          </p:nvPr>
        </p:nvSpPr>
        <p:spPr>
          <a:xfrm>
            <a:off x="228600" y="1447800"/>
            <a:ext cx="8686800" cy="5029200"/>
          </a:xfrm>
        </p:spPr>
        <p:txBody>
          <a:bodyPr>
            <a:noAutofit/>
          </a:bodyPr>
          <a:lstStyle/>
          <a:p>
            <a:pPr marL="0" indent="0" eaLnBrk="1" hangingPunct="1">
              <a:lnSpc>
                <a:spcPct val="110000"/>
              </a:lnSpc>
              <a:buFontTx/>
              <a:buNone/>
              <a:defRPr/>
            </a:pPr>
            <a:r>
              <a:rPr lang="en-US" sz="2100" dirty="0">
                <a:solidFill>
                  <a:srgbClr val="000CA0"/>
                </a:solidFill>
                <a:latin typeface="Times New Roman" charset="0"/>
                <a:ea typeface="Times New Roman" charset="0"/>
                <a:cs typeface="Times New Roman" charset="0"/>
              </a:rPr>
              <a:t>Means of reducing the potential exposure to Infectious Skin Diseases include-</a:t>
            </a:r>
          </a:p>
          <a:p>
            <a:pPr>
              <a:lnSpc>
                <a:spcPct val="110000"/>
              </a:lnSpc>
              <a:defRPr/>
            </a:pPr>
            <a:r>
              <a:rPr lang="en-US" sz="2100" dirty="0">
                <a:solidFill>
                  <a:srgbClr val="000CA0"/>
                </a:solidFill>
                <a:latin typeface="Times New Roman" charset="0"/>
                <a:ea typeface="Times New Roman" charset="0"/>
                <a:cs typeface="Times New Roman" charset="0"/>
              </a:rPr>
              <a:t>Athletes must be told to notify a parent or guardian, athletic trainer and coach of any skin lesion prior to any competition or practice. An appropriate health-care professional should evaluate any skin lesion before returning to competition. </a:t>
            </a:r>
          </a:p>
          <a:p>
            <a:pPr>
              <a:lnSpc>
                <a:spcPct val="110000"/>
              </a:lnSpc>
              <a:defRPr/>
            </a:pPr>
            <a:r>
              <a:rPr lang="en-US" sz="2100" dirty="0">
                <a:solidFill>
                  <a:srgbClr val="000CA0"/>
                </a:solidFill>
                <a:latin typeface="Times New Roman" charset="0"/>
                <a:ea typeface="Times New Roman" charset="0"/>
                <a:cs typeface="Times New Roman" charset="0"/>
              </a:rPr>
              <a:t>If an outbreak occurs on a team, especially in a contact sport, all team members should be evaluated to help prevent the potential spread of the infection. </a:t>
            </a:r>
          </a:p>
          <a:p>
            <a:pPr>
              <a:lnSpc>
                <a:spcPct val="110000"/>
              </a:lnSpc>
              <a:defRPr/>
            </a:pPr>
            <a:r>
              <a:rPr lang="en-US" sz="2100" dirty="0">
                <a:solidFill>
                  <a:srgbClr val="000CA0"/>
                </a:solidFill>
                <a:latin typeface="Times New Roman" charset="0"/>
                <a:ea typeface="Times New Roman" charset="0"/>
                <a:cs typeface="Times New Roman" charset="0"/>
              </a:rPr>
              <a:t>Coaches, officials, and appropriate health-care professionals must follow NFHS or state/local guidelines on “time until return to competition.” Participation with a covered lesion may be considered if in accordance with NFHS, state or local guidelines and the lesion is no longer contagious. </a:t>
            </a:r>
          </a:p>
        </p:txBody>
      </p:sp>
      <p:pic>
        <p:nvPicPr>
          <p:cNvPr id="4" name="Picture 3" descr="UILTraditional_No bkgrd.psd">
            <a:extLst>
              <a:ext uri="{FF2B5EF4-FFF2-40B4-BE49-F238E27FC236}">
                <a16:creationId xmlns:a16="http://schemas.microsoft.com/office/drawing/2014/main" id="{7FACE3F0-2BBA-DF4E-8CB1-E3DA0379BF37}"/>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52400" y="152400"/>
            <a:ext cx="8839200" cy="1143000"/>
          </a:xfrm>
        </p:spPr>
        <p:txBody>
          <a:bodyPr>
            <a:noAutofit/>
          </a:bodyPr>
          <a:lstStyle/>
          <a:p>
            <a:pPr algn="ctr"/>
            <a:r>
              <a:rPr lang="en-US" b="1" u="sng" dirty="0">
                <a:solidFill>
                  <a:srgbClr val="000CA0"/>
                </a:solidFill>
                <a:latin typeface="Times New Roman" charset="0"/>
                <a:ea typeface="Times New Roman" charset="0"/>
                <a:cs typeface="Times New Roman" charset="0"/>
              </a:rPr>
              <a:t>Communicable Disease Procedures</a:t>
            </a:r>
            <a:endParaRPr lang="en-US" dirty="0">
              <a:solidFill>
                <a:srgbClr val="000CA0"/>
              </a:solidFill>
              <a:latin typeface="Arial" charset="0"/>
              <a:ea typeface="ＭＳ Ｐゴシック" charset="0"/>
              <a:cs typeface="ＭＳ Ｐゴシック" charset="0"/>
            </a:endParaRPr>
          </a:p>
        </p:txBody>
      </p:sp>
      <p:sp>
        <p:nvSpPr>
          <p:cNvPr id="87042" name="Rectangle 3"/>
          <p:cNvSpPr>
            <a:spLocks noGrp="1" noChangeArrowheads="1"/>
          </p:cNvSpPr>
          <p:nvPr>
            <p:ph idx="1"/>
          </p:nvPr>
        </p:nvSpPr>
        <p:spPr>
          <a:xfrm>
            <a:off x="152400" y="1447800"/>
            <a:ext cx="8839200" cy="5105400"/>
          </a:xfrm>
        </p:spPr>
        <p:txBody>
          <a:bodyPr>
            <a:noAutofit/>
          </a:bodyPr>
          <a:lstStyle/>
          <a:p>
            <a:pPr eaLnBrk="1" hangingPunct="1">
              <a:lnSpc>
                <a:spcPct val="100000"/>
              </a:lnSpc>
              <a:buFontTx/>
              <a:buNone/>
            </a:pPr>
            <a:r>
              <a:rPr lang="en-US" sz="2000" dirty="0">
                <a:solidFill>
                  <a:srgbClr val="000CA0"/>
                </a:solidFill>
                <a:latin typeface="Times New Roman" charset="0"/>
                <a:ea typeface="Times New Roman" charset="0"/>
                <a:cs typeface="Times New Roman" charset="0"/>
              </a:rPr>
              <a:t>Means of reducing the potential exposure to Blood-Borne Infectious Diseases include:</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An athlete who is bleeding, has an open wound, has any amount of blood on his/her uniform or has blood on his/her person, shall be directed to leave the activity until the bleeding is stopped, the wound is covered, the uniform and/or body is appropriately cleaned and/or the uniform is changed before returning to activity. </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Certified athletic trainers or caregivers need to wear gloves and take other precautions to prevent blood-splash from contaminating themselves or others.</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Immediately wash contaminated skin or mucous membranes with soap and water.</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Clean all contaminated surfaces and equipment with disinfectant before returning to competition. Be sure to use gloves with cleaning.</a:t>
            </a:r>
          </a:p>
          <a:p>
            <a:pPr eaLnBrk="1" hangingPunct="1">
              <a:lnSpc>
                <a:spcPct val="100000"/>
              </a:lnSpc>
              <a:buFont typeface="Arial" charset="0"/>
              <a:buChar char="•"/>
            </a:pPr>
            <a:r>
              <a:rPr lang="en-US" sz="2000" dirty="0">
                <a:solidFill>
                  <a:srgbClr val="000CA0"/>
                </a:solidFill>
                <a:latin typeface="Times New Roman" charset="0"/>
                <a:ea typeface="Times New Roman" charset="0"/>
                <a:cs typeface="Times New Roman" charset="0"/>
              </a:rPr>
              <a:t>Any blood exposure or bites to the skin that break the surface must be reported and evaluated by a medical provider immediately.</a:t>
            </a:r>
          </a:p>
        </p:txBody>
      </p:sp>
      <p:pic>
        <p:nvPicPr>
          <p:cNvPr id="4" name="Picture 3" descr="UILTraditional_No bkgrd.psd">
            <a:extLst>
              <a:ext uri="{FF2B5EF4-FFF2-40B4-BE49-F238E27FC236}">
                <a16:creationId xmlns:a16="http://schemas.microsoft.com/office/drawing/2014/main" id="{24778A34-9ADC-6C46-80B5-92D52E177A8F}"/>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52400" y="304800"/>
            <a:ext cx="8839200" cy="838200"/>
          </a:xfrm>
        </p:spPr>
        <p:txBody>
          <a:bodyPr>
            <a:noAutofit/>
          </a:bodyPr>
          <a:lstStyle/>
          <a:p>
            <a:pPr algn="ctr" eaLnBrk="1" hangingPunct="1"/>
            <a:r>
              <a:rPr lang="en-US" b="1" u="sng" dirty="0">
                <a:solidFill>
                  <a:srgbClr val="000CA0"/>
                </a:solidFill>
                <a:latin typeface="Times New Roman" charset="0"/>
                <a:ea typeface="Times New Roman" charset="0"/>
                <a:cs typeface="Times New Roman" charset="0"/>
              </a:rPr>
              <a:t>Communicable Disease Procedures</a:t>
            </a:r>
            <a:endParaRPr lang="en-US" u="sng" dirty="0">
              <a:solidFill>
                <a:srgbClr val="000CA0"/>
              </a:solidFill>
              <a:latin typeface="Times New Roman" charset="0"/>
              <a:ea typeface="Times New Roman" charset="0"/>
              <a:cs typeface="Times New Roman" charset="0"/>
            </a:endParaRPr>
          </a:p>
        </p:txBody>
      </p:sp>
      <p:sp>
        <p:nvSpPr>
          <p:cNvPr id="80898" name="Rectangle 3"/>
          <p:cNvSpPr>
            <a:spLocks noGrp="1" noChangeArrowheads="1"/>
          </p:cNvSpPr>
          <p:nvPr>
            <p:ph idx="1"/>
          </p:nvPr>
        </p:nvSpPr>
        <p:spPr>
          <a:xfrm>
            <a:off x="228600" y="1447800"/>
            <a:ext cx="8686800" cy="5181600"/>
          </a:xfrm>
        </p:spPr>
        <p:txBody>
          <a:bodyPr>
            <a:normAutofit fontScale="92500"/>
          </a:bodyPr>
          <a:lstStyle/>
          <a:p>
            <a:pPr eaLnBrk="1" hangingPunct="1">
              <a:lnSpc>
                <a:spcPct val="100000"/>
              </a:lnSpc>
              <a:buFontTx/>
              <a:buNone/>
            </a:pPr>
            <a:r>
              <a:rPr lang="en-US" sz="2800" dirty="0">
                <a:latin typeface="Arial" charset="0"/>
                <a:ea typeface="ＭＳ Ｐゴシック" charset="0"/>
                <a:cs typeface="ＭＳ Ｐゴシック" charset="0"/>
              </a:rPr>
              <a:t>• </a:t>
            </a:r>
            <a:r>
              <a:rPr lang="en-US" sz="3000" dirty="0">
                <a:solidFill>
                  <a:srgbClr val="000CA0"/>
                </a:solidFill>
                <a:latin typeface="Times New Roman" charset="0"/>
                <a:ea typeface="Times New Roman" charset="0"/>
                <a:cs typeface="Times New Roman" charset="0"/>
              </a:rPr>
              <a:t>The risk for blood-borne infectious diseases, such as HIV/Hepatitis B, remains low in sports and to date has not been reported. </a:t>
            </a:r>
          </a:p>
          <a:p>
            <a:pPr eaLnBrk="1" hangingPunct="1">
              <a:lnSpc>
                <a:spcPct val="100000"/>
              </a:lnSpc>
              <a:buFontTx/>
              <a:buNone/>
            </a:pPr>
            <a:r>
              <a:rPr lang="en-US" sz="3000" dirty="0">
                <a:solidFill>
                  <a:srgbClr val="000CA0"/>
                </a:solidFill>
                <a:latin typeface="Times New Roman" charset="0"/>
                <a:ea typeface="Times New Roman" charset="0"/>
                <a:cs typeface="Times New Roman" charset="0"/>
              </a:rPr>
              <a:t>• Proper precautions are needed to minimize the potential risk of spreading these diseases. </a:t>
            </a:r>
          </a:p>
          <a:p>
            <a:pPr eaLnBrk="1" hangingPunct="1">
              <a:lnSpc>
                <a:spcPct val="100000"/>
              </a:lnSpc>
              <a:buFontTx/>
              <a:buNone/>
            </a:pPr>
            <a:r>
              <a:rPr lang="en-US" sz="3000" dirty="0">
                <a:solidFill>
                  <a:srgbClr val="000CA0"/>
                </a:solidFill>
                <a:latin typeface="Times New Roman" charset="0"/>
                <a:ea typeface="Times New Roman" charset="0"/>
                <a:cs typeface="Times New Roman" charset="0"/>
              </a:rPr>
              <a:t>• In addition to these diseases that can be spread through transmission of bodily fluids only, skin infections that occur due to skin contact with competitors and equipment deserve close oversight, especially considering the emergence of the potentially more serious infection with Methicillin-Resistant Staphylococcus Aureus (MRSA). </a:t>
            </a:r>
          </a:p>
        </p:txBody>
      </p:sp>
      <p:pic>
        <p:nvPicPr>
          <p:cNvPr id="4" name="Picture 3" descr="UILTraditional_No bkgrd.psd">
            <a:extLst>
              <a:ext uri="{FF2B5EF4-FFF2-40B4-BE49-F238E27FC236}">
                <a16:creationId xmlns:a16="http://schemas.microsoft.com/office/drawing/2014/main" id="{D95FF84A-8DF3-0F44-AB5B-D3031B9CF46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906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28600" y="152400"/>
            <a:ext cx="8763000" cy="1143000"/>
          </a:xfrm>
        </p:spPr>
        <p:txBody>
          <a:bodyPr>
            <a:normAutofit/>
          </a:bodyPr>
          <a:lstStyle/>
          <a:p>
            <a:pPr algn="ctr" eaLnBrk="1" hangingPunct="1"/>
            <a:r>
              <a:rPr lang="en-US" sz="4400" b="1" u="sng" dirty="0" err="1">
                <a:solidFill>
                  <a:srgbClr val="000CA0"/>
                </a:solidFill>
                <a:latin typeface="Times New Roman" charset="0"/>
                <a:ea typeface="Times New Roman" charset="0"/>
                <a:cs typeface="Times New Roman" charset="0"/>
              </a:rPr>
              <a:t>RESources</a:t>
            </a:r>
            <a:endParaRPr lang="en-US" sz="4400" b="1" u="sng" dirty="0">
              <a:solidFill>
                <a:srgbClr val="000CA0"/>
              </a:solidFill>
              <a:latin typeface="Times New Roman" charset="0"/>
              <a:ea typeface="Times New Roman" charset="0"/>
              <a:cs typeface="Times New Roman" charset="0"/>
            </a:endParaRPr>
          </a:p>
        </p:txBody>
      </p:sp>
      <p:sp>
        <p:nvSpPr>
          <p:cNvPr id="89090" name="Rectangle 3"/>
          <p:cNvSpPr>
            <a:spLocks noGrp="1" noChangeArrowheads="1"/>
          </p:cNvSpPr>
          <p:nvPr>
            <p:ph idx="1"/>
          </p:nvPr>
        </p:nvSpPr>
        <p:spPr>
          <a:xfrm>
            <a:off x="533400" y="1295400"/>
            <a:ext cx="8686800" cy="5181600"/>
          </a:xfrm>
        </p:spPr>
        <p:txBody>
          <a:bodyPr>
            <a:normAutofit/>
          </a:bodyPr>
          <a:lstStyle/>
          <a:p>
            <a:pPr eaLnBrk="1" hangingPunct="1">
              <a:lnSpc>
                <a:spcPct val="100000"/>
              </a:lnSpc>
            </a:pPr>
            <a:r>
              <a:rPr lang="en-US" sz="2800" dirty="0">
                <a:solidFill>
                  <a:srgbClr val="000CA0"/>
                </a:solidFill>
                <a:latin typeface="Times New Roman" charset="0"/>
                <a:ea typeface="Times New Roman" charset="0"/>
                <a:cs typeface="Times New Roman" charset="0"/>
              </a:rPr>
              <a:t>American College of Cardiology </a:t>
            </a:r>
          </a:p>
          <a:p>
            <a:pPr eaLnBrk="1" hangingPunct="1">
              <a:lnSpc>
                <a:spcPct val="100000"/>
              </a:lnSpc>
            </a:pPr>
            <a:r>
              <a:rPr lang="en-US" sz="2800" dirty="0">
                <a:solidFill>
                  <a:srgbClr val="000CA0"/>
                </a:solidFill>
                <a:latin typeface="Times New Roman" charset="0"/>
                <a:ea typeface="Times New Roman" charset="0"/>
                <a:cs typeface="Times New Roman" charset="0"/>
              </a:rPr>
              <a:t>California Interscholastic Federation </a:t>
            </a:r>
          </a:p>
          <a:p>
            <a:pPr eaLnBrk="1" hangingPunct="1">
              <a:lnSpc>
                <a:spcPct val="100000"/>
              </a:lnSpc>
            </a:pPr>
            <a:r>
              <a:rPr lang="en-US" sz="2800" dirty="0">
                <a:solidFill>
                  <a:srgbClr val="000CA0"/>
                </a:solidFill>
                <a:latin typeface="Times New Roman" charset="0"/>
                <a:ea typeface="Times New Roman" charset="0"/>
                <a:cs typeface="Times New Roman" charset="0"/>
              </a:rPr>
              <a:t>National Athletic Trainers Association </a:t>
            </a:r>
          </a:p>
          <a:p>
            <a:pPr eaLnBrk="1" hangingPunct="1">
              <a:lnSpc>
                <a:spcPct val="100000"/>
              </a:lnSpc>
            </a:pPr>
            <a:r>
              <a:rPr lang="en-US" sz="2800" dirty="0">
                <a:solidFill>
                  <a:srgbClr val="000CA0"/>
                </a:solidFill>
                <a:latin typeface="Times New Roman" charset="0"/>
                <a:ea typeface="Times New Roman" charset="0"/>
                <a:cs typeface="Times New Roman" charset="0"/>
              </a:rPr>
              <a:t>National Federation of State High School Associations</a:t>
            </a:r>
          </a:p>
          <a:p>
            <a:pPr eaLnBrk="1" hangingPunct="1">
              <a:lnSpc>
                <a:spcPct val="100000"/>
              </a:lnSpc>
            </a:pPr>
            <a:r>
              <a:rPr lang="en-US" sz="2800" dirty="0">
                <a:solidFill>
                  <a:srgbClr val="000CA0"/>
                </a:solidFill>
                <a:latin typeface="Times New Roman" charset="0"/>
                <a:ea typeface="Times New Roman" charset="0"/>
                <a:cs typeface="Times New Roman" charset="0"/>
              </a:rPr>
              <a:t>National Institute on Drug Abuse</a:t>
            </a:r>
          </a:p>
          <a:p>
            <a:pPr eaLnBrk="1" hangingPunct="1">
              <a:lnSpc>
                <a:spcPct val="100000"/>
              </a:lnSpc>
            </a:pPr>
            <a:r>
              <a:rPr lang="en-US" sz="2800" dirty="0">
                <a:solidFill>
                  <a:srgbClr val="000CA0"/>
                </a:solidFill>
                <a:latin typeface="Times New Roman" charset="0"/>
                <a:ea typeface="Times New Roman" charset="0"/>
                <a:cs typeface="Times New Roman" charset="0"/>
              </a:rPr>
              <a:t>Syracuse University</a:t>
            </a:r>
          </a:p>
          <a:p>
            <a:pPr eaLnBrk="1" hangingPunct="1">
              <a:lnSpc>
                <a:spcPct val="100000"/>
              </a:lnSpc>
            </a:pPr>
            <a:r>
              <a:rPr lang="en-US" sz="2800" dirty="0">
                <a:solidFill>
                  <a:srgbClr val="000CA0"/>
                </a:solidFill>
                <a:latin typeface="Times New Roman" charset="0"/>
                <a:ea typeface="Times New Roman" charset="0"/>
                <a:cs typeface="Times New Roman" charset="0"/>
              </a:rPr>
              <a:t>Texas Education Agency </a:t>
            </a:r>
          </a:p>
          <a:p>
            <a:pPr eaLnBrk="1" hangingPunct="1">
              <a:lnSpc>
                <a:spcPct val="100000"/>
              </a:lnSpc>
            </a:pPr>
            <a:r>
              <a:rPr lang="en-US" sz="2800" dirty="0">
                <a:solidFill>
                  <a:srgbClr val="000CA0"/>
                </a:solidFill>
                <a:latin typeface="Times New Roman" charset="0"/>
                <a:ea typeface="Times New Roman" charset="0"/>
                <a:cs typeface="Times New Roman" charset="0"/>
              </a:rPr>
              <a:t>University Interscholastic League</a:t>
            </a:r>
          </a:p>
          <a:p>
            <a:pPr eaLnBrk="1" hangingPunct="1">
              <a:lnSpc>
                <a:spcPct val="100000"/>
              </a:lnSpc>
            </a:pPr>
            <a:r>
              <a:rPr lang="en-US" sz="2800" dirty="0">
                <a:solidFill>
                  <a:srgbClr val="000CA0"/>
                </a:solidFill>
                <a:latin typeface="Times New Roman" charset="0"/>
                <a:ea typeface="Times New Roman" charset="0"/>
                <a:cs typeface="Times New Roman" charset="0"/>
              </a:rPr>
              <a:t>Google Images</a:t>
            </a:r>
          </a:p>
        </p:txBody>
      </p:sp>
      <p:pic>
        <p:nvPicPr>
          <p:cNvPr id="4" name="Picture 3" descr="UILTraditional_No bkgrd.psd">
            <a:extLst>
              <a:ext uri="{FF2B5EF4-FFF2-40B4-BE49-F238E27FC236}">
                <a16:creationId xmlns:a16="http://schemas.microsoft.com/office/drawing/2014/main" id="{956723F6-15AC-0344-8774-E6EDEFADEA84}"/>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a:off x="1447800" y="914400"/>
            <a:ext cx="6062663" cy="5105400"/>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381000" y="1828800"/>
            <a:ext cx="84582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dirty="0">
                <a:solidFill>
                  <a:srgbClr val="000CA0"/>
                </a:solidFill>
                <a:latin typeface="Times New Roman" charset="0"/>
                <a:ea typeface="Times New Roman" charset="0"/>
                <a:cs typeface="Times New Roman" charset="0"/>
              </a:rPr>
              <a:t>What is Sudden Cardiac Arrest?</a:t>
            </a:r>
          </a:p>
          <a:p>
            <a:pPr eaLnBrk="1" hangingPunct="1"/>
            <a:endParaRPr lang="en-US" b="1" u="sng" dirty="0">
              <a:solidFill>
                <a:srgbClr val="000CA0"/>
              </a:solidFill>
              <a:latin typeface="Times New Roman" charset="0"/>
              <a:ea typeface="Times New Roman" charset="0"/>
              <a:cs typeface="Times New Roman" charset="0"/>
            </a:endParaRPr>
          </a:p>
          <a:p>
            <a:pPr lvl="1" eaLnBrk="1" hangingPunct="1">
              <a:buFont typeface="Arial" charset="0"/>
              <a:buChar char="•"/>
            </a:pPr>
            <a:r>
              <a:rPr lang="en-US" dirty="0">
                <a:solidFill>
                  <a:srgbClr val="000CA0"/>
                </a:solidFill>
                <a:latin typeface="Times New Roman" charset="0"/>
                <a:ea typeface="Times New Roman" charset="0"/>
                <a:cs typeface="Times New Roman" charset="0"/>
              </a:rPr>
              <a:t>Occurs suddenly and often without warning.</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An electrical malfunction (short-circuit) causes the bottom chambers of the heart (ventricles) to beat dangerously fast (ventricular tachycardia or fibrillation) and disrupts the pumping ability of the heart.</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The heart cannot pump blood to the brain, lungs and other organs of the body.</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The person loses consciousness (passes out) and has no pulse.</a:t>
            </a:r>
          </a:p>
          <a:p>
            <a:pPr lvl="1" eaLnBrk="1" hangingPunct="1">
              <a:buFont typeface="Arial" charset="0"/>
              <a:buChar char="•"/>
            </a:pPr>
            <a:r>
              <a:rPr lang="en-US" dirty="0">
                <a:solidFill>
                  <a:srgbClr val="000CA0"/>
                </a:solidFill>
                <a:latin typeface="Times New Roman" charset="0"/>
                <a:ea typeface="Times New Roman" charset="0"/>
                <a:cs typeface="Times New Roman" charset="0"/>
              </a:rPr>
              <a:t>Death occurs within minutes if not treated immediately.</a:t>
            </a:r>
          </a:p>
          <a:p>
            <a:pPr eaLnBrk="1" hangingPunct="1"/>
            <a:endParaRPr lang="en-US" dirty="0"/>
          </a:p>
        </p:txBody>
      </p:sp>
      <p:sp>
        <p:nvSpPr>
          <p:cNvPr id="20482" name="Title 1"/>
          <p:cNvSpPr>
            <a:spLocks noGrp="1"/>
          </p:cNvSpPr>
          <p:nvPr>
            <p:ph type="title"/>
          </p:nvPr>
        </p:nvSpPr>
        <p:spPr>
          <a:xfrm>
            <a:off x="228600" y="76201"/>
            <a:ext cx="8610600" cy="129540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76200"/>
            <a:ext cx="8763000" cy="108585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sp>
        <p:nvSpPr>
          <p:cNvPr id="3" name="Content Placeholder 2"/>
          <p:cNvSpPr>
            <a:spLocks noGrp="1"/>
          </p:cNvSpPr>
          <p:nvPr>
            <p:ph idx="1"/>
          </p:nvPr>
        </p:nvSpPr>
        <p:spPr>
          <a:xfrm>
            <a:off x="228600" y="1219200"/>
            <a:ext cx="8610600" cy="5410200"/>
          </a:xfrm>
        </p:spPr>
        <p:txBody>
          <a:bodyPr>
            <a:normAutofit/>
          </a:bodyPr>
          <a:lstStyle/>
          <a:p>
            <a:pPr marL="0" indent="0">
              <a:buFontTx/>
              <a:buNone/>
              <a:defRPr/>
            </a:pPr>
            <a:r>
              <a:rPr lang="en-US" sz="2000" b="1" u="sng" dirty="0">
                <a:solidFill>
                  <a:srgbClr val="000CA0"/>
                </a:solidFill>
                <a:latin typeface="Times New Roman" charset="0"/>
                <a:ea typeface="Times New Roman" charset="0"/>
                <a:cs typeface="Times New Roman" charset="0"/>
              </a:rPr>
              <a:t>What causes Sudden Cardiac Arrest?</a:t>
            </a:r>
          </a:p>
          <a:p>
            <a:pPr marL="0" indent="0">
              <a:buFontTx/>
              <a:buNone/>
              <a:defRPr/>
            </a:pPr>
            <a:r>
              <a:rPr lang="en-US" sz="1400" b="1" dirty="0">
                <a:solidFill>
                  <a:srgbClr val="000CA0"/>
                </a:solidFill>
                <a:latin typeface="Times New Roman" charset="0"/>
                <a:ea typeface="Times New Roman" charset="0"/>
                <a:cs typeface="Times New Roman" charset="0"/>
              </a:rPr>
              <a:t>Conditions present at birth</a:t>
            </a:r>
          </a:p>
          <a:p>
            <a:pPr lvl="2">
              <a:defRPr/>
            </a:pPr>
            <a:r>
              <a:rPr lang="en-US" sz="1400" b="1" i="1" dirty="0">
                <a:solidFill>
                  <a:srgbClr val="000CA0"/>
                </a:solidFill>
                <a:latin typeface="Times New Roman" charset="0"/>
                <a:ea typeface="Times New Roman" charset="0"/>
                <a:cs typeface="Times New Roman" charset="0"/>
              </a:rPr>
              <a:t>Inherited</a:t>
            </a:r>
            <a:r>
              <a:rPr lang="en-US" sz="1400" i="1" dirty="0">
                <a:solidFill>
                  <a:srgbClr val="000CA0"/>
                </a:solidFill>
                <a:latin typeface="Times New Roman" charset="0"/>
                <a:ea typeface="Times New Roman" charset="0"/>
                <a:cs typeface="Times New Roman" charset="0"/>
              </a:rPr>
              <a:t> (passed on from parents/relatives)</a:t>
            </a:r>
            <a:r>
              <a:rPr lang="en-US" sz="1400" b="1" i="1" dirty="0">
                <a:solidFill>
                  <a:srgbClr val="000CA0"/>
                </a:solidFill>
                <a:latin typeface="Times New Roman" charset="0"/>
                <a:ea typeface="Times New Roman" charset="0"/>
                <a:cs typeface="Times New Roman" charset="0"/>
              </a:rPr>
              <a:t> conditions of the heart muscle:</a:t>
            </a:r>
            <a:endParaRPr lang="en-US" sz="1400" dirty="0">
              <a:solidFill>
                <a:srgbClr val="000CA0"/>
              </a:solidFill>
              <a:latin typeface="Times New Roman" charset="0"/>
              <a:ea typeface="Times New Roman" charset="0"/>
              <a:cs typeface="Times New Roman" charset="0"/>
            </a:endParaRPr>
          </a:p>
          <a:p>
            <a:pPr lvl="3">
              <a:defRPr/>
            </a:pPr>
            <a:r>
              <a:rPr lang="en-US" sz="1400" b="1" dirty="0">
                <a:solidFill>
                  <a:srgbClr val="000CA0"/>
                </a:solidFill>
                <a:latin typeface="Times New Roman" charset="0"/>
                <a:ea typeface="Times New Roman" charset="0"/>
                <a:cs typeface="Times New Roman" charset="0"/>
              </a:rPr>
              <a:t>Hypertrophic Cardiomyopathy</a:t>
            </a:r>
            <a:r>
              <a:rPr lang="en-US" sz="1400" dirty="0">
                <a:solidFill>
                  <a:srgbClr val="000CA0"/>
                </a:solidFill>
                <a:latin typeface="Times New Roman" charset="0"/>
                <a:ea typeface="Times New Roman" charset="0"/>
                <a:cs typeface="Times New Roman" charset="0"/>
              </a:rPr>
              <a:t> – hypertrophy (thickening) of the left ventricle; the most common cause of sudden cardiac arrest in athletes in the U.S.</a:t>
            </a:r>
          </a:p>
          <a:p>
            <a:pPr lvl="3">
              <a:defRPr/>
            </a:pPr>
            <a:r>
              <a:rPr lang="en-US" sz="1400" b="1" dirty="0" err="1">
                <a:solidFill>
                  <a:srgbClr val="000CA0"/>
                </a:solidFill>
                <a:latin typeface="Times New Roman" charset="0"/>
                <a:ea typeface="Times New Roman" charset="0"/>
                <a:cs typeface="Times New Roman" charset="0"/>
              </a:rPr>
              <a:t>Arrhythmogenic</a:t>
            </a:r>
            <a:r>
              <a:rPr lang="en-US" sz="1400" b="1" dirty="0">
                <a:solidFill>
                  <a:srgbClr val="000CA0"/>
                </a:solidFill>
                <a:latin typeface="Times New Roman" charset="0"/>
                <a:ea typeface="Times New Roman" charset="0"/>
                <a:cs typeface="Times New Roman" charset="0"/>
              </a:rPr>
              <a:t> Right Ventricular Cardiomyopathy </a:t>
            </a:r>
            <a:r>
              <a:rPr lang="en-US" sz="1400" dirty="0">
                <a:solidFill>
                  <a:srgbClr val="000CA0"/>
                </a:solidFill>
                <a:latin typeface="Times New Roman" charset="0"/>
                <a:ea typeface="Times New Roman" charset="0"/>
                <a:cs typeface="Times New Roman" charset="0"/>
              </a:rPr>
              <a:t>– replacement of part of the right ventricle by fat and scar; the most common cause of sudden cardiac arrest in Italy.</a:t>
            </a:r>
          </a:p>
          <a:p>
            <a:pPr lvl="3">
              <a:defRPr/>
            </a:pPr>
            <a:r>
              <a:rPr lang="en-US" sz="1400" dirty="0">
                <a:solidFill>
                  <a:srgbClr val="000CA0"/>
                </a:solidFill>
                <a:latin typeface="Times New Roman" charset="0"/>
                <a:ea typeface="Times New Roman" charset="0"/>
                <a:cs typeface="Times New Roman" charset="0"/>
              </a:rPr>
              <a:t> </a:t>
            </a:r>
            <a:r>
              <a:rPr lang="en-US" sz="1400" b="1" dirty="0" err="1">
                <a:solidFill>
                  <a:srgbClr val="000CA0"/>
                </a:solidFill>
                <a:latin typeface="Times New Roman" charset="0"/>
                <a:ea typeface="Times New Roman" charset="0"/>
                <a:cs typeface="Times New Roman" charset="0"/>
              </a:rPr>
              <a:t>Marfan</a:t>
            </a:r>
            <a:r>
              <a:rPr lang="en-US" sz="1400" b="1" dirty="0">
                <a:solidFill>
                  <a:srgbClr val="000CA0"/>
                </a:solidFill>
                <a:latin typeface="Times New Roman" charset="0"/>
                <a:ea typeface="Times New Roman" charset="0"/>
                <a:cs typeface="Times New Roman" charset="0"/>
              </a:rPr>
              <a:t> Syndrome</a:t>
            </a:r>
            <a:r>
              <a:rPr lang="en-US" sz="1400" dirty="0">
                <a:solidFill>
                  <a:srgbClr val="000CA0"/>
                </a:solidFill>
                <a:latin typeface="Times New Roman" charset="0"/>
                <a:ea typeface="Times New Roman" charset="0"/>
                <a:cs typeface="Times New Roman" charset="0"/>
              </a:rPr>
              <a:t> – a disorder of the structure of blood vessels that makes them prone to rupture; often associated with very long arms and unusually flexible joints.</a:t>
            </a:r>
          </a:p>
          <a:p>
            <a:pPr lvl="2">
              <a:defRPr/>
            </a:pPr>
            <a:r>
              <a:rPr lang="en-US" sz="1400" b="1" i="1" dirty="0">
                <a:solidFill>
                  <a:srgbClr val="000CA0"/>
                </a:solidFill>
                <a:latin typeface="Times New Roman" charset="0"/>
                <a:ea typeface="Times New Roman" charset="0"/>
                <a:cs typeface="Times New Roman" charset="0"/>
              </a:rPr>
              <a:t>Inherited conditions of the electrical system:</a:t>
            </a:r>
            <a:endParaRPr lang="en-US" sz="1400" dirty="0">
              <a:solidFill>
                <a:srgbClr val="000CA0"/>
              </a:solidFill>
              <a:latin typeface="Times New Roman" charset="0"/>
              <a:ea typeface="Times New Roman" charset="0"/>
              <a:cs typeface="Times New Roman" charset="0"/>
            </a:endParaRPr>
          </a:p>
          <a:p>
            <a:pPr lvl="3">
              <a:defRPr/>
            </a:pPr>
            <a:r>
              <a:rPr lang="en-US" sz="1400" b="1" dirty="0" err="1">
                <a:solidFill>
                  <a:srgbClr val="000CA0"/>
                </a:solidFill>
                <a:latin typeface="Times New Roman" charset="0"/>
                <a:ea typeface="Times New Roman" charset="0"/>
                <a:cs typeface="Times New Roman" charset="0"/>
              </a:rPr>
              <a:t>Lonq</a:t>
            </a:r>
            <a:r>
              <a:rPr lang="en-US" sz="1400" b="1" dirty="0">
                <a:solidFill>
                  <a:srgbClr val="000CA0"/>
                </a:solidFill>
                <a:latin typeface="Times New Roman" charset="0"/>
                <a:ea typeface="Times New Roman" charset="0"/>
                <a:cs typeface="Times New Roman" charset="0"/>
              </a:rPr>
              <a:t> QT Syndrome</a:t>
            </a:r>
            <a:r>
              <a:rPr lang="en-US" sz="1400" dirty="0">
                <a:solidFill>
                  <a:srgbClr val="000CA0"/>
                </a:solidFill>
                <a:latin typeface="Times New Roman" charset="0"/>
                <a:ea typeface="Times New Roman" charset="0"/>
                <a:cs typeface="Times New Roman" charset="0"/>
              </a:rPr>
              <a:t> – abnormality in the ion channels (electrical system) of the heart.</a:t>
            </a:r>
          </a:p>
          <a:p>
            <a:pPr lvl="3">
              <a:defRPr/>
            </a:pPr>
            <a:r>
              <a:rPr lang="en-US" sz="1400" b="1" dirty="0" err="1">
                <a:solidFill>
                  <a:srgbClr val="000CA0"/>
                </a:solidFill>
                <a:latin typeface="Times New Roman" charset="0"/>
                <a:ea typeface="Times New Roman" charset="0"/>
                <a:cs typeface="Times New Roman" charset="0"/>
              </a:rPr>
              <a:t>Catecholaminergic</a:t>
            </a:r>
            <a:r>
              <a:rPr lang="en-US" sz="1400" b="1" dirty="0">
                <a:solidFill>
                  <a:srgbClr val="000CA0"/>
                </a:solidFill>
                <a:latin typeface="Times New Roman" charset="0"/>
                <a:ea typeface="Times New Roman" charset="0"/>
                <a:cs typeface="Times New Roman" charset="0"/>
              </a:rPr>
              <a:t> Polymorphic Ventricular Tachycardia and </a:t>
            </a:r>
            <a:r>
              <a:rPr lang="en-US" sz="1400" b="1" dirty="0" err="1">
                <a:solidFill>
                  <a:srgbClr val="000CA0"/>
                </a:solidFill>
                <a:latin typeface="Times New Roman" charset="0"/>
                <a:ea typeface="Times New Roman" charset="0"/>
                <a:cs typeface="Times New Roman" charset="0"/>
              </a:rPr>
              <a:t>Brugada</a:t>
            </a:r>
            <a:r>
              <a:rPr lang="en-US" sz="1400" b="1" dirty="0">
                <a:solidFill>
                  <a:srgbClr val="000CA0"/>
                </a:solidFill>
                <a:latin typeface="Times New Roman" charset="0"/>
                <a:ea typeface="Times New Roman" charset="0"/>
                <a:cs typeface="Times New Roman" charset="0"/>
              </a:rPr>
              <a:t> Syndrome – </a:t>
            </a:r>
            <a:r>
              <a:rPr lang="en-US" sz="1400" dirty="0">
                <a:solidFill>
                  <a:srgbClr val="000CA0"/>
                </a:solidFill>
                <a:latin typeface="Times New Roman" charset="0"/>
                <a:ea typeface="Times New Roman" charset="0"/>
                <a:cs typeface="Times New Roman" charset="0"/>
              </a:rPr>
              <a:t>other types of electrical abnormalities that are rare but run in families.</a:t>
            </a:r>
          </a:p>
          <a:p>
            <a:pPr lvl="2">
              <a:defRPr/>
            </a:pPr>
            <a:r>
              <a:rPr lang="en-US" sz="1400" b="1" i="1" dirty="0">
                <a:solidFill>
                  <a:srgbClr val="000CA0"/>
                </a:solidFill>
                <a:latin typeface="Times New Roman" charset="0"/>
                <a:ea typeface="Times New Roman" charset="0"/>
                <a:cs typeface="Times New Roman" charset="0"/>
              </a:rPr>
              <a:t>Non-Inherited </a:t>
            </a:r>
            <a:r>
              <a:rPr lang="en-US" sz="1400" i="1" dirty="0">
                <a:solidFill>
                  <a:srgbClr val="000CA0"/>
                </a:solidFill>
                <a:latin typeface="Times New Roman" charset="0"/>
                <a:ea typeface="Times New Roman" charset="0"/>
                <a:cs typeface="Times New Roman" charset="0"/>
              </a:rPr>
              <a:t>(not passed on from the family, but still present at birth)</a:t>
            </a:r>
            <a:r>
              <a:rPr lang="en-US" sz="1400" b="1" i="1" dirty="0">
                <a:solidFill>
                  <a:srgbClr val="000CA0"/>
                </a:solidFill>
                <a:latin typeface="Times New Roman" charset="0"/>
                <a:ea typeface="Times New Roman" charset="0"/>
                <a:cs typeface="Times New Roman" charset="0"/>
              </a:rPr>
              <a:t> conditions:</a:t>
            </a:r>
            <a:endParaRPr lang="en-US" sz="1400" dirty="0">
              <a:solidFill>
                <a:srgbClr val="000CA0"/>
              </a:solidFill>
              <a:latin typeface="Times New Roman" charset="0"/>
              <a:ea typeface="Times New Roman" charset="0"/>
              <a:cs typeface="Times New Roman" charset="0"/>
            </a:endParaRPr>
          </a:p>
          <a:p>
            <a:pPr lvl="3">
              <a:defRPr/>
            </a:pPr>
            <a:r>
              <a:rPr lang="en-US" sz="1400" b="1" dirty="0">
                <a:solidFill>
                  <a:srgbClr val="000CA0"/>
                </a:solidFill>
                <a:latin typeface="Times New Roman" charset="0"/>
                <a:ea typeface="Times New Roman" charset="0"/>
                <a:cs typeface="Times New Roman" charset="0"/>
              </a:rPr>
              <a:t>Coronary Artery Abnormalities</a:t>
            </a:r>
            <a:r>
              <a:rPr lang="en-US" sz="1400" dirty="0">
                <a:solidFill>
                  <a:srgbClr val="000CA0"/>
                </a:solidFill>
                <a:latin typeface="Times New Roman" charset="0"/>
                <a:ea typeface="Times New Roman" charset="0"/>
                <a:cs typeface="Times New Roman" charset="0"/>
              </a:rPr>
              <a:t> – abnormality of the blood vessels that supply blood to the heart muscle.  The second most common cause of sudden cardiac arrest in athletes in the U.S.</a:t>
            </a:r>
          </a:p>
          <a:p>
            <a:pPr lvl="3">
              <a:defRPr/>
            </a:pPr>
            <a:r>
              <a:rPr lang="en-US" sz="1400" b="1" dirty="0">
                <a:solidFill>
                  <a:srgbClr val="000CA0"/>
                </a:solidFill>
                <a:latin typeface="Times New Roman" charset="0"/>
                <a:ea typeface="Times New Roman" charset="0"/>
                <a:cs typeface="Times New Roman" charset="0"/>
              </a:rPr>
              <a:t>Aortic valve abnormalities</a:t>
            </a:r>
            <a:r>
              <a:rPr lang="en-US" sz="1400" dirty="0">
                <a:solidFill>
                  <a:srgbClr val="000CA0"/>
                </a:solidFill>
                <a:latin typeface="Times New Roman" charset="0"/>
                <a:ea typeface="Times New Roman" charset="0"/>
                <a:cs typeface="Times New Roman" charset="0"/>
              </a:rPr>
              <a:t> – failure of the aortic valve (the valve between the heart and the aorta) to develop properly; usually causes a loud heart murmur.</a:t>
            </a:r>
          </a:p>
          <a:p>
            <a:pPr lvl="3">
              <a:defRPr/>
            </a:pPr>
            <a:r>
              <a:rPr lang="en-US" sz="1400" b="1" dirty="0">
                <a:solidFill>
                  <a:srgbClr val="000CA0"/>
                </a:solidFill>
                <a:latin typeface="Times New Roman" charset="0"/>
                <a:ea typeface="Times New Roman" charset="0"/>
                <a:cs typeface="Times New Roman" charset="0"/>
              </a:rPr>
              <a:t>Non-compaction Cardiomyopathy</a:t>
            </a:r>
            <a:r>
              <a:rPr lang="en-US" sz="1400" dirty="0">
                <a:solidFill>
                  <a:srgbClr val="000CA0"/>
                </a:solidFill>
                <a:latin typeface="Times New Roman" charset="0"/>
                <a:ea typeface="Times New Roman" charset="0"/>
                <a:cs typeface="Times New Roman" charset="0"/>
              </a:rPr>
              <a:t> – a condition where the heart muscle does not develop normally. </a:t>
            </a:r>
          </a:p>
          <a:p>
            <a:pPr lvl="3">
              <a:defRPr/>
            </a:pPr>
            <a:r>
              <a:rPr lang="en-US" sz="1400" b="1" dirty="0">
                <a:solidFill>
                  <a:srgbClr val="000CA0"/>
                </a:solidFill>
                <a:latin typeface="Times New Roman" charset="0"/>
                <a:ea typeface="Times New Roman" charset="0"/>
                <a:cs typeface="Times New Roman" charset="0"/>
              </a:rPr>
              <a:t>Wolff-Parkinson-White Syndrome</a:t>
            </a:r>
            <a:r>
              <a:rPr lang="en-US" sz="1400" dirty="0">
                <a:solidFill>
                  <a:srgbClr val="000CA0"/>
                </a:solidFill>
                <a:latin typeface="Times New Roman" charset="0"/>
                <a:ea typeface="Times New Roman" charset="0"/>
                <a:cs typeface="Times New Roman" charset="0"/>
              </a:rPr>
              <a:t> –an extra conducting fiber is present in the heart’s electrical system and can increase the risk of arrhythmias. </a:t>
            </a:r>
          </a:p>
          <a:p>
            <a:pPr>
              <a:defRPr/>
            </a:pPr>
            <a:endParaRPr lang="en-US" dirty="0">
              <a:solidFill>
                <a:srgbClr val="000CA0"/>
              </a:solidFill>
            </a:endParaRP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42900" y="1295400"/>
            <a:ext cx="8534400" cy="5562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sz="2000" b="1" u="sng" dirty="0">
                <a:solidFill>
                  <a:srgbClr val="000CA0"/>
                </a:solidFill>
                <a:latin typeface="Times New Roman" charset="0"/>
                <a:ea typeface="Times New Roman" charset="0"/>
                <a:cs typeface="Times New Roman" charset="0"/>
              </a:rPr>
              <a:t>What causes Sudden Cardiac Arrest? (continued)</a:t>
            </a:r>
            <a:endParaRPr lang="en-US" sz="1800" dirty="0">
              <a:solidFill>
                <a:srgbClr val="000CA0"/>
              </a:solidFill>
              <a:latin typeface="Times New Roman" charset="0"/>
              <a:ea typeface="Times New Roman" charset="0"/>
              <a:cs typeface="Times New Roman" charset="0"/>
            </a:endParaRPr>
          </a:p>
          <a:p>
            <a:pPr indent="-285750">
              <a:defRPr/>
            </a:pPr>
            <a:r>
              <a:rPr lang="en-US" sz="1400" b="1" dirty="0">
                <a:solidFill>
                  <a:srgbClr val="000CA0"/>
                </a:solidFill>
                <a:latin typeface="Times New Roman" charset="0"/>
                <a:ea typeface="Times New Roman" charset="0"/>
                <a:cs typeface="Times New Roman" charset="0"/>
              </a:rPr>
              <a:t>Conditions not present at birth</a:t>
            </a:r>
            <a:r>
              <a:rPr lang="en-US" sz="1400" dirty="0">
                <a:solidFill>
                  <a:srgbClr val="000CA0"/>
                </a:solidFill>
                <a:latin typeface="Times New Roman" charset="0"/>
                <a:ea typeface="Times New Roman" charset="0"/>
                <a:cs typeface="Times New Roman" charset="0"/>
              </a:rPr>
              <a:t> </a:t>
            </a:r>
            <a:r>
              <a:rPr lang="en-US" sz="1400" b="1" dirty="0">
                <a:solidFill>
                  <a:srgbClr val="000CA0"/>
                </a:solidFill>
                <a:latin typeface="Times New Roman" charset="0"/>
                <a:ea typeface="Times New Roman" charset="0"/>
                <a:cs typeface="Times New Roman" charset="0"/>
              </a:rPr>
              <a:t>but acquired later in life:</a:t>
            </a:r>
            <a:endParaRPr lang="en-US" sz="1400" dirty="0">
              <a:solidFill>
                <a:srgbClr val="000CA0"/>
              </a:solidFill>
              <a:latin typeface="Times New Roman" charset="0"/>
              <a:ea typeface="Times New Roman" charset="0"/>
              <a:cs typeface="Times New Roman" charset="0"/>
            </a:endParaRPr>
          </a:p>
          <a:p>
            <a:pPr lvl="3">
              <a:defRPr/>
            </a:pPr>
            <a:r>
              <a:rPr lang="en-US" sz="1400" b="1" dirty="0" err="1">
                <a:solidFill>
                  <a:srgbClr val="000CA0"/>
                </a:solidFill>
                <a:latin typeface="Times New Roman" charset="0"/>
                <a:ea typeface="Times New Roman" charset="0"/>
                <a:cs typeface="Times New Roman" charset="0"/>
              </a:rPr>
              <a:t>Commotio</a:t>
            </a:r>
            <a:r>
              <a:rPr lang="en-US" sz="1400" b="1" dirty="0">
                <a:solidFill>
                  <a:srgbClr val="000CA0"/>
                </a:solidFill>
                <a:latin typeface="Times New Roman" charset="0"/>
                <a:ea typeface="Times New Roman" charset="0"/>
                <a:cs typeface="Times New Roman" charset="0"/>
              </a:rPr>
              <a:t> </a:t>
            </a:r>
            <a:r>
              <a:rPr lang="en-US" sz="1400" b="1" dirty="0" err="1">
                <a:solidFill>
                  <a:srgbClr val="000CA0"/>
                </a:solidFill>
                <a:latin typeface="Times New Roman" charset="0"/>
                <a:ea typeface="Times New Roman" charset="0"/>
                <a:cs typeface="Times New Roman" charset="0"/>
              </a:rPr>
              <a:t>Cordis</a:t>
            </a:r>
            <a:r>
              <a:rPr lang="en-US" sz="1400" dirty="0">
                <a:solidFill>
                  <a:srgbClr val="000CA0"/>
                </a:solidFill>
                <a:latin typeface="Times New Roman" charset="0"/>
                <a:ea typeface="Times New Roman" charset="0"/>
                <a:cs typeface="Times New Roman" charset="0"/>
              </a:rPr>
              <a:t> – concussion of the heart that can occur from being hit in the chest by a ball, puck, or fist.</a:t>
            </a:r>
          </a:p>
          <a:p>
            <a:pPr lvl="3">
              <a:defRPr/>
            </a:pPr>
            <a:r>
              <a:rPr lang="en-US" sz="1400" b="1" dirty="0">
                <a:solidFill>
                  <a:srgbClr val="000CA0"/>
                </a:solidFill>
                <a:latin typeface="Times New Roman" charset="0"/>
                <a:ea typeface="Times New Roman" charset="0"/>
                <a:cs typeface="Times New Roman" charset="0"/>
              </a:rPr>
              <a:t>Myocarditis</a:t>
            </a:r>
            <a:r>
              <a:rPr lang="en-US" sz="1400" dirty="0">
                <a:solidFill>
                  <a:srgbClr val="000CA0"/>
                </a:solidFill>
                <a:latin typeface="Times New Roman" charset="0"/>
                <a:ea typeface="Times New Roman" charset="0"/>
                <a:cs typeface="Times New Roman" charset="0"/>
              </a:rPr>
              <a:t> – infection/inflammation of the heart, usually caused by a virus.</a:t>
            </a:r>
          </a:p>
          <a:p>
            <a:pPr lvl="3">
              <a:defRPr/>
            </a:pPr>
            <a:r>
              <a:rPr lang="en-US" sz="1400" b="1" dirty="0">
                <a:solidFill>
                  <a:srgbClr val="000CA0"/>
                </a:solidFill>
                <a:latin typeface="Times New Roman" charset="0"/>
                <a:ea typeface="Times New Roman" charset="0"/>
                <a:cs typeface="Times New Roman" charset="0"/>
              </a:rPr>
              <a:t>Recreational/Performance-Enhancing drug use</a:t>
            </a:r>
            <a:r>
              <a:rPr lang="en-US" sz="1400" dirty="0">
                <a:solidFill>
                  <a:srgbClr val="000CA0"/>
                </a:solidFill>
                <a:latin typeface="Times New Roman" charset="0"/>
                <a:ea typeface="Times New Roman" charset="0"/>
                <a:cs typeface="Times New Roman" charset="0"/>
              </a:rPr>
              <a:t>.</a:t>
            </a:r>
          </a:p>
          <a:p>
            <a:pPr>
              <a:defRPr/>
            </a:pPr>
            <a:r>
              <a:rPr lang="en-US" sz="1400" b="1" dirty="0">
                <a:solidFill>
                  <a:srgbClr val="000CA0"/>
                </a:solidFill>
                <a:latin typeface="Times New Roman" charset="0"/>
                <a:ea typeface="Times New Roman" charset="0"/>
                <a:cs typeface="Times New Roman" charset="0"/>
              </a:rPr>
              <a:t>Idiopathic</a:t>
            </a:r>
            <a:r>
              <a:rPr lang="en-US" sz="1400" dirty="0">
                <a:solidFill>
                  <a:srgbClr val="000CA0"/>
                </a:solidFill>
                <a:latin typeface="Times New Roman" charset="0"/>
                <a:ea typeface="Times New Roman" charset="0"/>
                <a:cs typeface="Times New Roman" charset="0"/>
              </a:rPr>
              <a:t>: Sometimes the underlying cause of the Sudden Cardiac Arrest is unknown, even after autopsy. </a:t>
            </a:r>
          </a:p>
          <a:p>
            <a:pPr marL="0" indent="0">
              <a:buFontTx/>
              <a:buNone/>
              <a:defRPr/>
            </a:pPr>
            <a:endParaRPr lang="en-US" sz="800" dirty="0">
              <a:solidFill>
                <a:srgbClr val="000CA0"/>
              </a:solidFill>
              <a:latin typeface="Times New Roman" charset="0"/>
              <a:ea typeface="Times New Roman" charset="0"/>
              <a:cs typeface="Times New Roman" charset="0"/>
            </a:endParaRPr>
          </a:p>
          <a:p>
            <a:pPr marL="0" indent="0">
              <a:buFontTx/>
              <a:buNone/>
              <a:defRPr/>
            </a:pPr>
            <a:r>
              <a:rPr lang="en-US" sz="2000" b="1" u="sng" dirty="0">
                <a:solidFill>
                  <a:srgbClr val="000CA0"/>
                </a:solidFill>
                <a:latin typeface="Times New Roman" charset="0"/>
                <a:ea typeface="Times New Roman" charset="0"/>
                <a:cs typeface="Times New Roman" charset="0"/>
              </a:rPr>
              <a:t>What are the symptoms/warning signs of Sudden Cardiac Arrest?</a:t>
            </a:r>
            <a:endParaRPr lang="en-US" sz="2000" u="sng" dirty="0">
              <a:solidFill>
                <a:srgbClr val="000CA0"/>
              </a:solidFill>
              <a:latin typeface="Times New Roman" charset="0"/>
              <a:ea typeface="Times New Roman" charset="0"/>
              <a:cs typeface="Times New Roman" charset="0"/>
            </a:endParaRPr>
          </a:p>
          <a:p>
            <a:pPr lvl="1">
              <a:buFont typeface="Arial"/>
              <a:buChar char="•"/>
              <a:defRPr/>
            </a:pPr>
            <a:r>
              <a:rPr lang="en-US" sz="1400" dirty="0">
                <a:solidFill>
                  <a:srgbClr val="000CA0"/>
                </a:solidFill>
                <a:latin typeface="Times New Roman" charset="0"/>
                <a:ea typeface="Times New Roman" charset="0"/>
                <a:cs typeface="Times New Roman" charset="0"/>
              </a:rPr>
              <a:t>Fainting/blackouts (especially during exercise)</a:t>
            </a:r>
          </a:p>
          <a:p>
            <a:pPr lvl="1">
              <a:buFont typeface="Arial"/>
              <a:buChar char="•"/>
              <a:defRPr/>
            </a:pPr>
            <a:r>
              <a:rPr lang="en-US" sz="1400" dirty="0">
                <a:solidFill>
                  <a:srgbClr val="000CA0"/>
                </a:solidFill>
                <a:latin typeface="Times New Roman" charset="0"/>
                <a:ea typeface="Times New Roman" charset="0"/>
                <a:cs typeface="Times New Roman" charset="0"/>
              </a:rPr>
              <a:t>Dizziness</a:t>
            </a:r>
          </a:p>
          <a:p>
            <a:pPr lvl="1">
              <a:buFont typeface="Arial"/>
              <a:buChar char="•"/>
              <a:defRPr/>
            </a:pPr>
            <a:r>
              <a:rPr lang="en-US" sz="1400" dirty="0">
                <a:solidFill>
                  <a:srgbClr val="000CA0"/>
                </a:solidFill>
                <a:latin typeface="Times New Roman" charset="0"/>
                <a:ea typeface="Times New Roman" charset="0"/>
                <a:cs typeface="Times New Roman" charset="0"/>
              </a:rPr>
              <a:t>Unusual fatigue/weakness</a:t>
            </a:r>
          </a:p>
          <a:p>
            <a:pPr lvl="1">
              <a:buFont typeface="Arial"/>
              <a:buChar char="•"/>
              <a:defRPr/>
            </a:pPr>
            <a:r>
              <a:rPr lang="en-US" sz="1400" dirty="0">
                <a:solidFill>
                  <a:srgbClr val="000CA0"/>
                </a:solidFill>
                <a:latin typeface="Times New Roman" charset="0"/>
                <a:ea typeface="Times New Roman" charset="0"/>
                <a:cs typeface="Times New Roman" charset="0"/>
              </a:rPr>
              <a:t>Chest pain</a:t>
            </a:r>
          </a:p>
          <a:p>
            <a:pPr lvl="1">
              <a:buFont typeface="Arial"/>
              <a:buChar char="•"/>
              <a:defRPr/>
            </a:pPr>
            <a:r>
              <a:rPr lang="en-US" sz="1400" dirty="0">
                <a:solidFill>
                  <a:srgbClr val="000CA0"/>
                </a:solidFill>
                <a:latin typeface="Times New Roman" charset="0"/>
                <a:ea typeface="Times New Roman" charset="0"/>
                <a:cs typeface="Times New Roman" charset="0"/>
              </a:rPr>
              <a:t>Shortness of breath</a:t>
            </a:r>
          </a:p>
          <a:p>
            <a:pPr lvl="1">
              <a:buFont typeface="Arial"/>
              <a:buChar char="•"/>
              <a:defRPr/>
            </a:pPr>
            <a:r>
              <a:rPr lang="en-US" sz="1400" dirty="0">
                <a:solidFill>
                  <a:srgbClr val="000CA0"/>
                </a:solidFill>
                <a:latin typeface="Times New Roman" charset="0"/>
                <a:ea typeface="Times New Roman" charset="0"/>
                <a:cs typeface="Times New Roman" charset="0"/>
              </a:rPr>
              <a:t>Nausea/vomiting</a:t>
            </a:r>
          </a:p>
          <a:p>
            <a:pPr lvl="1">
              <a:buFont typeface="Arial"/>
              <a:buChar char="•"/>
              <a:defRPr/>
            </a:pPr>
            <a:r>
              <a:rPr lang="en-US" sz="1400" dirty="0">
                <a:solidFill>
                  <a:srgbClr val="000CA0"/>
                </a:solidFill>
                <a:latin typeface="Times New Roman" charset="0"/>
                <a:ea typeface="Times New Roman" charset="0"/>
                <a:cs typeface="Times New Roman" charset="0"/>
              </a:rPr>
              <a:t>Palpitations (heart is beating unusually fast or skipping beats) </a:t>
            </a:r>
          </a:p>
          <a:p>
            <a:pPr lvl="1">
              <a:buFont typeface="Arial"/>
              <a:buChar char="•"/>
              <a:defRPr/>
            </a:pPr>
            <a:r>
              <a:rPr lang="en-US" sz="1400" dirty="0">
                <a:solidFill>
                  <a:srgbClr val="000CA0"/>
                </a:solidFill>
                <a:latin typeface="Times New Roman" charset="0"/>
                <a:ea typeface="Times New Roman" charset="0"/>
                <a:cs typeface="Times New Roman" charset="0"/>
              </a:rPr>
              <a:t>Family history of sudden cardiac arrest at age &lt; 50</a:t>
            </a:r>
          </a:p>
          <a:p>
            <a:pPr lvl="1">
              <a:buFont typeface="Arial"/>
              <a:buChar char="•"/>
              <a:defRPr/>
            </a:pPr>
            <a:endParaRPr lang="en-US" sz="1400" dirty="0">
              <a:solidFill>
                <a:srgbClr val="000CA0"/>
              </a:solidFill>
              <a:latin typeface="Times New Roman" charset="0"/>
              <a:ea typeface="Times New Roman" charset="0"/>
              <a:cs typeface="Times New Roman" charset="0"/>
            </a:endParaRPr>
          </a:p>
          <a:p>
            <a:pPr marL="0" indent="0">
              <a:buFontTx/>
              <a:buNone/>
              <a:defRPr/>
            </a:pPr>
            <a:r>
              <a:rPr lang="en-US" sz="1800" b="1" dirty="0">
                <a:solidFill>
                  <a:srgbClr val="000CA0"/>
                </a:solidFill>
                <a:latin typeface="Times New Roman" charset="0"/>
                <a:ea typeface="Times New Roman" charset="0"/>
                <a:cs typeface="Times New Roman" charset="0"/>
              </a:rPr>
              <a:t>**ANY of these symptoms/warning signs that occur while exercising may necessitate further evaluation from your physician before returning to practice or a game</a:t>
            </a:r>
            <a:r>
              <a:rPr lang="en-US" sz="1800" dirty="0">
                <a:solidFill>
                  <a:srgbClr val="000CA0"/>
                </a:solidFill>
                <a:latin typeface="Times New Roman" charset="0"/>
                <a:ea typeface="Times New Roman" charset="0"/>
                <a:cs typeface="Times New Roman" charset="0"/>
              </a:rPr>
              <a:t>.</a:t>
            </a:r>
          </a:p>
          <a:p>
            <a:pPr marL="0" indent="0">
              <a:buFontTx/>
              <a:buNone/>
              <a:defRPr/>
            </a:pPr>
            <a:endParaRPr lang="en-US" dirty="0">
              <a:solidFill>
                <a:srgbClr val="000CA0"/>
              </a:solidFill>
            </a:endParaRPr>
          </a:p>
        </p:txBody>
      </p:sp>
      <p:sp>
        <p:nvSpPr>
          <p:cNvPr id="22530" name="Title 1"/>
          <p:cNvSpPr>
            <a:spLocks noGrp="1"/>
          </p:cNvSpPr>
          <p:nvPr>
            <p:ph type="title"/>
          </p:nvPr>
        </p:nvSpPr>
        <p:spPr>
          <a:xfrm>
            <a:off x="228600" y="152400"/>
            <a:ext cx="8763000" cy="990600"/>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pic>
        <p:nvPicPr>
          <p:cNvPr id="4" name="Picture 3"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1000" y="228600"/>
            <a:ext cx="8458200" cy="981074"/>
          </a:xfrm>
        </p:spPr>
        <p:txBody>
          <a:bodyPr>
            <a:noAutofit/>
          </a:bodyPr>
          <a:lstStyle/>
          <a:p>
            <a:pPr algn="ctr"/>
            <a:r>
              <a:rPr lang="en-US" b="1" u="sng" dirty="0">
                <a:solidFill>
                  <a:srgbClr val="000CA0"/>
                </a:solidFill>
                <a:latin typeface="Times New Roman" charset="0"/>
                <a:ea typeface="Times New Roman" charset="0"/>
                <a:cs typeface="Times New Roman" charset="0"/>
              </a:rPr>
              <a:t>Sudden Cardiac Awareness Information</a:t>
            </a:r>
          </a:p>
        </p:txBody>
      </p:sp>
      <p:sp>
        <p:nvSpPr>
          <p:cNvPr id="4" name="Rectangle 3"/>
          <p:cNvSpPr/>
          <p:nvPr/>
        </p:nvSpPr>
        <p:spPr>
          <a:xfrm>
            <a:off x="381000" y="1209675"/>
            <a:ext cx="8382000" cy="5109091"/>
          </a:xfrm>
          <a:prstGeom prst="rect">
            <a:avLst/>
          </a:prstGeom>
        </p:spPr>
        <p:txBody>
          <a:bodyPr wrap="square">
            <a:spAutoFit/>
          </a:bodyPr>
          <a:lstStyle/>
          <a:p>
            <a:pPr>
              <a:defRPr/>
            </a:pPr>
            <a:endParaRPr lang="en-US" sz="1600" dirty="0"/>
          </a:p>
          <a:p>
            <a:pPr>
              <a:defRPr/>
            </a:pPr>
            <a:r>
              <a:rPr lang="en-US" sz="2000" b="1" u="sng" dirty="0">
                <a:solidFill>
                  <a:srgbClr val="000CA0"/>
                </a:solidFill>
                <a:latin typeface="Times New Roman" charset="0"/>
                <a:ea typeface="Times New Roman" charset="0"/>
                <a:cs typeface="Times New Roman" charset="0"/>
              </a:rPr>
              <a:t>What is the treatment for Sudden Cardiac Arrest?</a:t>
            </a:r>
            <a:endParaRPr lang="en-US" sz="2000" u="sng"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Time is critical and an immediate response is vital.</a:t>
            </a: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CALL 911</a:t>
            </a:r>
            <a:endParaRPr lang="en-US" sz="2000"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Begin CPR</a:t>
            </a:r>
            <a:endParaRPr lang="en-US" sz="2000"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Use an Automated External Defibrillator (AED)</a:t>
            </a:r>
          </a:p>
          <a:p>
            <a:pPr marL="742950" lvl="1" indent="-285750">
              <a:buFont typeface="Arial"/>
              <a:buChar char="•"/>
              <a:defRPr/>
            </a:pPr>
            <a:endParaRPr lang="en-US" sz="1600" b="1" dirty="0">
              <a:solidFill>
                <a:srgbClr val="000CA0"/>
              </a:solidFill>
            </a:endParaRPr>
          </a:p>
          <a:p>
            <a:pPr>
              <a:defRPr/>
            </a:pPr>
            <a:r>
              <a:rPr lang="en-US" sz="2000" b="1" u="sng" dirty="0">
                <a:solidFill>
                  <a:srgbClr val="000CA0"/>
                </a:solidFill>
                <a:latin typeface="Times New Roman" charset="0"/>
                <a:ea typeface="Times New Roman" charset="0"/>
                <a:cs typeface="Times New Roman" charset="0"/>
              </a:rPr>
              <a:t>What are ways to screen for Sudden Cardiac Arrest?</a:t>
            </a:r>
            <a:endParaRPr lang="en-US" sz="2000" u="sng" dirty="0">
              <a:solidFill>
                <a:srgbClr val="000CA0"/>
              </a:solidFill>
              <a:latin typeface="Times New Roman" charset="0"/>
              <a:ea typeface="Times New Roman" charset="0"/>
              <a:cs typeface="Times New Roman" charset="0"/>
            </a:endParaRP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The American Heart Association recommends a pre-participation history and physical including 14 important cardiac elements.</a:t>
            </a:r>
          </a:p>
          <a:p>
            <a:pPr marL="742950" lvl="1" indent="-285750">
              <a:buFont typeface="Arial"/>
              <a:buChar char="•"/>
              <a:defRPr/>
            </a:pPr>
            <a:r>
              <a:rPr lang="en-US" sz="2000" b="1" dirty="0">
                <a:solidFill>
                  <a:srgbClr val="000CA0"/>
                </a:solidFill>
                <a:latin typeface="Times New Roman" charset="0"/>
                <a:ea typeface="Times New Roman" charset="0"/>
                <a:cs typeface="Times New Roman" charset="0"/>
              </a:rPr>
              <a:t>The UIL </a:t>
            </a:r>
            <a:r>
              <a:rPr lang="en-US" sz="2000" b="1" i="1" dirty="0">
                <a:solidFill>
                  <a:srgbClr val="000CA0"/>
                </a:solidFill>
                <a:latin typeface="Times New Roman" charset="0"/>
                <a:ea typeface="Times New Roman" charset="0"/>
                <a:cs typeface="Times New Roman" charset="0"/>
              </a:rPr>
              <a:t>Pre-Participation Physical Evaluation – Medical History</a:t>
            </a:r>
            <a:r>
              <a:rPr lang="en-US" sz="2000" b="1" dirty="0">
                <a:solidFill>
                  <a:srgbClr val="000CA0"/>
                </a:solidFill>
                <a:latin typeface="Times New Roman" charset="0"/>
                <a:ea typeface="Times New Roman" charset="0"/>
                <a:cs typeface="Times New Roman" charset="0"/>
              </a:rPr>
              <a:t> form includes </a:t>
            </a:r>
            <a:r>
              <a:rPr lang="en-US" sz="2000" b="1" u="sng" dirty="0">
                <a:solidFill>
                  <a:srgbClr val="000CA0"/>
                </a:solidFill>
                <a:latin typeface="Times New Roman" charset="0"/>
                <a:ea typeface="Times New Roman" charset="0"/>
                <a:cs typeface="Times New Roman" charset="0"/>
              </a:rPr>
              <a:t>ALL 14 </a:t>
            </a:r>
            <a:r>
              <a:rPr lang="en-US" sz="2000" b="1" dirty="0">
                <a:solidFill>
                  <a:srgbClr val="000CA0"/>
                </a:solidFill>
                <a:latin typeface="Times New Roman" charset="0"/>
                <a:ea typeface="Times New Roman" charset="0"/>
                <a:cs typeface="Times New Roman" charset="0"/>
              </a:rPr>
              <a:t>of these important cardiac elements and is mandatory annually</a:t>
            </a:r>
            <a:r>
              <a:rPr lang="en-US" sz="2000" dirty="0">
                <a:solidFill>
                  <a:srgbClr val="000CA0"/>
                </a:solidFill>
                <a:latin typeface="Times New Roman" charset="0"/>
                <a:ea typeface="Times New Roman" charset="0"/>
                <a:cs typeface="Times New Roman" charset="0"/>
              </a:rPr>
              <a:t>.</a:t>
            </a:r>
          </a:p>
          <a:p>
            <a:pPr marL="742950" lvl="1" indent="-285750">
              <a:buFont typeface="Arial"/>
              <a:buChar char="•"/>
              <a:defRPr/>
            </a:pPr>
            <a:r>
              <a:rPr lang="en-US" sz="2000" dirty="0">
                <a:solidFill>
                  <a:srgbClr val="000CA0"/>
                </a:solidFill>
                <a:latin typeface="Times New Roman" charset="0"/>
                <a:ea typeface="Times New Roman" charset="0"/>
                <a:cs typeface="Times New Roman" charset="0"/>
              </a:rPr>
              <a:t>Additional screening using an electrocardiogram and/or an echocardiogram is readily available to all athletes, but is not mandatory.</a:t>
            </a:r>
          </a:p>
          <a:p>
            <a:pPr>
              <a:defRPr/>
            </a:pPr>
            <a:endParaRPr lang="en-US" sz="1800" dirty="0">
              <a:solidFill>
                <a:srgbClr val="000CA0"/>
              </a:solidFill>
            </a:endParaRPr>
          </a:p>
          <a:p>
            <a:pPr lvl="1">
              <a:defRPr/>
            </a:pPr>
            <a:endParaRPr lang="en-US" sz="1600" dirty="0"/>
          </a:p>
        </p:txBody>
      </p:sp>
      <p:pic>
        <p:nvPicPr>
          <p:cNvPr id="5" name="Picture 4" descr="UILTraditional_No bkgrd.psd"/>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905000" y="1371600"/>
            <a:ext cx="5486400" cy="4620126"/>
          </a:xfrm>
          <a:prstGeom prst="rect">
            <a:avLst/>
          </a:prstGeom>
          <a:ln>
            <a:noFill/>
          </a:ln>
          <a:effectLst>
            <a:outerShdw sx="1000" sy="1000" algn="tl" rotWithShape="0">
              <a:srgbClr val="333333">
                <a:alpha val="92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12581" y="936171"/>
            <a:ext cx="8229600" cy="990599"/>
          </a:xfrm>
        </p:spPr>
        <p:txBody>
          <a:bodyPr>
            <a:normAutofit/>
          </a:bodyPr>
          <a:lstStyle/>
          <a:p>
            <a:pPr algn="ctr" eaLnBrk="1" hangingPunct="1"/>
            <a:r>
              <a:rPr lang="en-US" sz="4800" b="1" u="sng" dirty="0">
                <a:solidFill>
                  <a:srgbClr val="000CA0"/>
                </a:solidFill>
                <a:latin typeface="Times New Roman" charset="0"/>
                <a:ea typeface="Times New Roman" charset="0"/>
                <a:cs typeface="Times New Roman" charset="0"/>
              </a:rPr>
              <a:t>Section 2</a:t>
            </a:r>
          </a:p>
        </p:txBody>
      </p:sp>
      <p:sp>
        <p:nvSpPr>
          <p:cNvPr id="24578" name="Rectangle 3"/>
          <p:cNvSpPr>
            <a:spLocks noGrp="1" noChangeArrowheads="1"/>
          </p:cNvSpPr>
          <p:nvPr>
            <p:ph idx="1"/>
          </p:nvPr>
        </p:nvSpPr>
        <p:spPr>
          <a:xfrm>
            <a:off x="260181" y="1774371"/>
            <a:ext cx="8534400" cy="1752600"/>
          </a:xfrm>
        </p:spPr>
        <p:txBody>
          <a:bodyPr>
            <a:normAutofit lnSpcReduction="10000"/>
          </a:bodyPr>
          <a:lstStyle/>
          <a:p>
            <a:pPr algn="ctr" eaLnBrk="1" hangingPunct="1">
              <a:buFontTx/>
              <a:buNone/>
            </a:pPr>
            <a:endParaRPr lang="en-US" dirty="0">
              <a:solidFill>
                <a:srgbClr val="000CA0"/>
              </a:solidFill>
              <a:latin typeface="Arial" charset="0"/>
              <a:ea typeface="ＭＳ Ｐゴシック" charset="0"/>
              <a:cs typeface="ＭＳ Ｐゴシック" charset="0"/>
            </a:endParaRPr>
          </a:p>
          <a:p>
            <a:pPr algn="ctr" eaLnBrk="1" hangingPunct="1">
              <a:buFontTx/>
              <a:buNone/>
            </a:pPr>
            <a:r>
              <a:rPr lang="en-US" sz="4400" b="1" dirty="0">
                <a:solidFill>
                  <a:srgbClr val="000CA0"/>
                </a:solidFill>
                <a:latin typeface="Times New Roman" charset="0"/>
                <a:ea typeface="Times New Roman" charset="0"/>
                <a:cs typeface="Times New Roman" charset="0"/>
              </a:rPr>
              <a:t>Head and Neck Injuries</a:t>
            </a:r>
          </a:p>
          <a:p>
            <a:pPr algn="ctr" eaLnBrk="1" hangingPunct="1">
              <a:buFontTx/>
              <a:buNone/>
            </a:pPr>
            <a:r>
              <a:rPr lang="en-US" sz="4400" b="1" dirty="0">
                <a:solidFill>
                  <a:srgbClr val="000CA0"/>
                </a:solidFill>
                <a:latin typeface="Times New Roman" charset="0"/>
                <a:ea typeface="Times New Roman" charset="0"/>
                <a:cs typeface="Times New Roman" charset="0"/>
              </a:rPr>
              <a:t>Concussions</a:t>
            </a:r>
          </a:p>
        </p:txBody>
      </p:sp>
      <p:pic>
        <p:nvPicPr>
          <p:cNvPr id="24579" name="Picture 3"/>
          <p:cNvPicPr>
            <a:picLocks noChangeAspect="1"/>
          </p:cNvPicPr>
          <p:nvPr/>
        </p:nvPicPr>
        <p:blipFill rotWithShape="1">
          <a:blip r:embed="rId2">
            <a:extLst>
              <a:ext uri="{28A0092B-C50C-407E-A947-70E740481C1C}">
                <a14:useLocalDpi xmlns:a14="http://schemas.microsoft.com/office/drawing/2010/main" val="0"/>
              </a:ext>
            </a:extLst>
          </a:blip>
          <a:srcRect l="8109" t="2316" r="8108" b="2544"/>
          <a:stretch/>
        </p:blipFill>
        <p:spPr bwMode="auto">
          <a:xfrm>
            <a:off x="262864" y="3505200"/>
            <a:ext cx="2200480" cy="1797502"/>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6218" y="3315444"/>
            <a:ext cx="2057008" cy="1797502"/>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9215" y="3886200"/>
            <a:ext cx="4341132" cy="2610896"/>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UILTraditional_No bkgrd.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581" y="326571"/>
            <a:ext cx="1447800" cy="1219200"/>
          </a:xfrm>
          <a:prstGeom prst="rect">
            <a:avLst/>
          </a:prstGeom>
          <a:ln>
            <a:noFill/>
          </a:ln>
          <a:effectLst>
            <a:outerShdw sx="1000" sy="1000" algn="tl" rotWithShape="0">
              <a:srgbClr val="333333"/>
            </a:outerShdw>
          </a:effectLst>
        </p:spPr>
      </p:pic>
      <p:pic>
        <p:nvPicPr>
          <p:cNvPr id="8" name="Picture 7" descr="UILTraditional_No bkgrd.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581" y="326571"/>
            <a:ext cx="1447800" cy="1219200"/>
          </a:xfrm>
          <a:prstGeom prst="rect">
            <a:avLst/>
          </a:prstGeom>
          <a:ln>
            <a:noFill/>
          </a:ln>
          <a:effectLst>
            <a:outerShdw sx="1000" sy="1000" algn="tl" rotWithShape="0">
              <a:srgbClr val="333333"/>
            </a:outerShdw>
          </a:effectLst>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1377</TotalTime>
  <Words>6389</Words>
  <Application>Microsoft Office PowerPoint</Application>
  <PresentationFormat>On-screen Show (4:3)</PresentationFormat>
  <Paragraphs>353</Paragraphs>
  <Slides>44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Century Gothic</vt:lpstr>
      <vt:lpstr>Times</vt:lpstr>
      <vt:lpstr>Times New Roman</vt:lpstr>
      <vt:lpstr>Wingdings</vt:lpstr>
      <vt:lpstr>Vapor Trail</vt:lpstr>
      <vt:lpstr>UIL Safety Training Program</vt:lpstr>
      <vt:lpstr>PowerPoint Presentation</vt:lpstr>
      <vt:lpstr>Section 1 </vt:lpstr>
      <vt:lpstr>Key CPR Components</vt:lpstr>
      <vt:lpstr>Sudden Cardiac Awareness Information</vt:lpstr>
      <vt:lpstr>Sudden Cardiac Awareness Information</vt:lpstr>
      <vt:lpstr>Sudden Cardiac Awareness Information</vt:lpstr>
      <vt:lpstr>Sudden Cardiac Awareness Information</vt:lpstr>
      <vt:lpstr>Section 2</vt:lpstr>
      <vt:lpstr>Reducing Head and Neck Injuries</vt:lpstr>
      <vt:lpstr>Reducing Head and Neck Injuries</vt:lpstr>
      <vt:lpstr>Definition of Concussion</vt:lpstr>
      <vt:lpstr>COncussion Symptoms &amp; Signs</vt:lpstr>
      <vt:lpstr> Concussion Oversight Team  </vt:lpstr>
      <vt:lpstr>Response to Suspected Concussion</vt:lpstr>
      <vt:lpstr>Return to Activity/Play Following Concussion</vt:lpstr>
      <vt:lpstr>Return to Activity/Play Following Concussion</vt:lpstr>
      <vt:lpstr>Guidelines for Safely Resuming Participation</vt:lpstr>
      <vt:lpstr>WHO IS ResponsiblE?</vt:lpstr>
      <vt:lpstr> Potential Need For School/Academic Adjustments &amp; Modification Following Concussion                                         (Return To Learn) </vt:lpstr>
      <vt:lpstr>Concussion Acknowledgement Form</vt:lpstr>
      <vt:lpstr>Concussion Training for Coaches and Athletic Trainers</vt:lpstr>
      <vt:lpstr>Section 3</vt:lpstr>
      <vt:lpstr>Heat Acclimatization and Heat Illness </vt:lpstr>
      <vt:lpstr>Fundamentals of a Heat Acclimatization </vt:lpstr>
      <vt:lpstr>Hydration Tips And Fluid Guidelines </vt:lpstr>
      <vt:lpstr>Recommendations for Hydration</vt:lpstr>
      <vt:lpstr>Recommendations for Hydration</vt:lpstr>
      <vt:lpstr>Asthma and Exercise</vt:lpstr>
      <vt:lpstr>Asthma and Exercise</vt:lpstr>
      <vt:lpstr>Section 4</vt:lpstr>
      <vt:lpstr>Illegal Steroid Use and Random Anabolic Steroid Testing</vt:lpstr>
      <vt:lpstr>Health Consequences Associated with Anabolic Steroid Abuse </vt:lpstr>
      <vt:lpstr>Nutritional / Dietary Supplements</vt:lpstr>
      <vt:lpstr> Section 5</vt:lpstr>
      <vt:lpstr>Recommendations for  Lightning Safety</vt:lpstr>
      <vt:lpstr>Recommendations for Lightning Safety</vt:lpstr>
      <vt:lpstr>Recommendations for Lightning Safety</vt:lpstr>
      <vt:lpstr>Section 6</vt:lpstr>
      <vt:lpstr>Communicable Disease Procedures</vt:lpstr>
      <vt:lpstr>Communicable Disease Procedures</vt:lpstr>
      <vt:lpstr>Communicable Disease Procedures</vt:lpstr>
      <vt:lpstr>Communicable Disease Procedures</vt:lpstr>
      <vt:lpstr>RESources</vt:lpstr>
    </vt:vector>
  </TitlesOfParts>
  <Company>UIL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UIL</dc:creator>
  <cp:lastModifiedBy>Cassandra Shoultz</cp:lastModifiedBy>
  <cp:revision>164</cp:revision>
  <cp:lastPrinted>2010-07-30T18:12:55Z</cp:lastPrinted>
  <dcterms:created xsi:type="dcterms:W3CDTF">2008-09-25T13:58:19Z</dcterms:created>
  <dcterms:modified xsi:type="dcterms:W3CDTF">2024-08-15T13:59:10Z</dcterms:modified>
</cp:coreProperties>
</file>